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6"/>
  </p:notesMasterIdLst>
  <p:sldIdLst>
    <p:sldId id="420" r:id="rId2"/>
    <p:sldId id="485" r:id="rId3"/>
    <p:sldId id="422" r:id="rId4"/>
    <p:sldId id="419" r:id="rId5"/>
    <p:sldId id="423" r:id="rId6"/>
    <p:sldId id="395" r:id="rId7"/>
    <p:sldId id="389" r:id="rId8"/>
    <p:sldId id="428" r:id="rId9"/>
    <p:sldId id="429" r:id="rId10"/>
    <p:sldId id="430" r:id="rId11"/>
    <p:sldId id="431" r:id="rId12"/>
    <p:sldId id="487" r:id="rId13"/>
    <p:sldId id="433" r:id="rId14"/>
    <p:sldId id="435" r:id="rId15"/>
    <p:sldId id="432" r:id="rId16"/>
    <p:sldId id="434" r:id="rId17"/>
    <p:sldId id="470" r:id="rId18"/>
    <p:sldId id="436" r:id="rId19"/>
    <p:sldId id="438" r:id="rId20"/>
    <p:sldId id="439" r:id="rId21"/>
    <p:sldId id="488" r:id="rId22"/>
    <p:sldId id="440" r:id="rId23"/>
    <p:sldId id="441" r:id="rId24"/>
    <p:sldId id="464" r:id="rId25"/>
    <p:sldId id="442" r:id="rId26"/>
    <p:sldId id="468" r:id="rId27"/>
    <p:sldId id="437" r:id="rId28"/>
    <p:sldId id="465" r:id="rId29"/>
    <p:sldId id="466" r:id="rId30"/>
    <p:sldId id="447" r:id="rId31"/>
    <p:sldId id="448" r:id="rId32"/>
    <p:sldId id="444" r:id="rId33"/>
    <p:sldId id="449" r:id="rId34"/>
    <p:sldId id="445" r:id="rId35"/>
    <p:sldId id="446" r:id="rId36"/>
    <p:sldId id="450" r:id="rId37"/>
    <p:sldId id="451" r:id="rId38"/>
    <p:sldId id="452" r:id="rId39"/>
    <p:sldId id="459" r:id="rId40"/>
    <p:sldId id="453" r:id="rId41"/>
    <p:sldId id="460" r:id="rId42"/>
    <p:sldId id="461" r:id="rId43"/>
    <p:sldId id="462" r:id="rId44"/>
    <p:sldId id="48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6149" autoAdjust="0"/>
  </p:normalViewPr>
  <p:slideViewPr>
    <p:cSldViewPr snapToGrid="0" snapToObjects="1">
      <p:cViewPr varScale="1">
        <p:scale>
          <a:sx n="128" d="100"/>
          <a:sy n="128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7B342-7C80-BE48-888B-B010A6014862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4BF0D-3745-B64C-B9B2-345B4B52C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4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F0D-3745-B64C-B9B2-345B4B52CF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7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F0D-3745-B64C-B9B2-345B4B52CF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4BF0D-3745-B64C-B9B2-345B4B52CF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0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3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30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0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5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9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0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3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8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64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7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E6DF3-0FF7-7F46-BF4F-5F549506969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6F33C-EC16-704B-A3EE-6BC816C28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4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paper.com/application-of-3d-simulation-in-smart-city-robot-arm-intelligent-garbage-classificatio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40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0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58918" y="415498"/>
            <a:ext cx="3374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 3630!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00C8F-5792-4B48-ABD4-6F358534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06817" cy="3217831"/>
          </a:xfrm>
          <a:prstGeom prst="rect">
            <a:avLst/>
          </a:prstGeom>
        </p:spPr>
      </p:pic>
      <p:pic>
        <p:nvPicPr>
          <p:cNvPr id="10246" name="Picture 6" descr="Image result for duckietown">
            <a:extLst>
              <a:ext uri="{FF2B5EF4-FFF2-40B4-BE49-F238E27FC236}">
                <a16:creationId xmlns:a16="http://schemas.microsoft.com/office/drawing/2014/main" id="{E1A312A6-FA56-42B7-AF05-B7E27C658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139" y="1773809"/>
            <a:ext cx="6771861" cy="508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17896" y="4285709"/>
            <a:ext cx="4479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3: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>
                <a:solidFill>
                  <a:prstClr val="black"/>
                </a:solidFill>
                <a:latin typeface="Calibri" panose="020F0502020204030204"/>
              </a:rPr>
              <a:t>A Trash Sorting Robot:   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>
                <a:solidFill>
                  <a:prstClr val="black"/>
                </a:solidFill>
                <a:latin typeface="Calibri" panose="020F0502020204030204"/>
              </a:rPr>
              <a:t>   states and actions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688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2C022-B52A-4A51-BE49-9A102834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Modeling the World State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D3A7A30-4DBF-4958-8FEA-2F0767D6F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5410" y="519765"/>
            <a:ext cx="6778792" cy="57968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For this problem, the only interesting aspect of the world state is the specific material composition of the item of trash that is currently in the robot’s work cell.</a:t>
            </a:r>
          </a:p>
          <a:p>
            <a:pPr marL="0" indent="0">
              <a:buNone/>
            </a:pPr>
            <a:r>
              <a:rPr lang="en-US" sz="2400" dirty="0"/>
              <a:t>We consider five possibilities:</a:t>
            </a:r>
          </a:p>
          <a:p>
            <a:r>
              <a:rPr lang="en-US" sz="2400" dirty="0">
                <a:solidFill>
                  <a:srgbClr val="0070C0"/>
                </a:solidFill>
              </a:rPr>
              <a:t>Cardboard</a:t>
            </a:r>
          </a:p>
          <a:p>
            <a:r>
              <a:rPr lang="en-US" sz="2400" dirty="0">
                <a:solidFill>
                  <a:srgbClr val="0070C0"/>
                </a:solidFill>
              </a:rPr>
              <a:t>Paper</a:t>
            </a:r>
          </a:p>
          <a:p>
            <a:r>
              <a:rPr lang="en-US" sz="2400" dirty="0">
                <a:solidFill>
                  <a:srgbClr val="0070C0"/>
                </a:solidFill>
              </a:rPr>
              <a:t>Cans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Scrap Metal</a:t>
            </a:r>
          </a:p>
          <a:p>
            <a:r>
              <a:rPr lang="en-US" sz="2400" dirty="0">
                <a:solidFill>
                  <a:srgbClr val="0070C0"/>
                </a:solidFill>
              </a:rPr>
              <a:t>Bottles</a:t>
            </a:r>
          </a:p>
          <a:p>
            <a:pPr marL="0" indent="0">
              <a:buNone/>
            </a:pPr>
            <a:r>
              <a:rPr lang="en-US" sz="2400" dirty="0"/>
              <a:t>For this chapter, we assume that there are no other possibilities.</a:t>
            </a:r>
          </a:p>
          <a:p>
            <a:pPr marL="0" indent="0">
              <a:buNone/>
            </a:pPr>
            <a:r>
              <a:rPr lang="en-US" sz="2400" dirty="0"/>
              <a:t>You should probably just memorize these now, because they’re going to be used a lot in this chapter.</a:t>
            </a:r>
          </a:p>
        </p:txBody>
      </p:sp>
    </p:spTree>
    <p:extLst>
      <p:ext uri="{BB962C8B-B14F-4D97-AF65-F5344CB8AC3E}">
        <p14:creationId xmlns:p14="http://schemas.microsoft.com/office/powerpoint/2010/main" val="358734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61DE6-EB84-4885-9D45-455FB67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B30ED-FA0C-42E1-AD2A-ABDDE9DEF2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2037"/>
                <a:ext cx="10515600" cy="17383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We assume that there is uncertainty in sensing, and therefore, it is not possible to know with certainty the world state.</a:t>
                </a:r>
              </a:p>
              <a:p>
                <a:pPr marL="0" indent="0">
                  <a:buNone/>
                </a:pPr>
                <a:r>
                  <a:rPr lang="en-US" sz="2400" dirty="0"/>
                  <a:t>We consider the state to be a random quantity, with five possible outcomes: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m:rPr>
                          <m:nor/>
                        </m:rPr>
                        <a:rPr lang="en-US" sz="2400"/>
                        <m:t> = {</m:t>
                      </m:r>
                      <m:r>
                        <m:rPr>
                          <m:nor/>
                        </m:rPr>
                        <a:rPr lang="en-US" sz="2400"/>
                        <m:t>cardboard</m:t>
                      </m:r>
                      <m:r>
                        <m:rPr>
                          <m:nor/>
                        </m:rPr>
                        <a:rPr lang="en-US" sz="2400"/>
                        <m:t>, </m:t>
                      </m:r>
                      <m:r>
                        <m:rPr>
                          <m:nor/>
                        </m:rPr>
                        <a:rPr lang="en-US" sz="2400"/>
                        <m:t>paper</m:t>
                      </m:r>
                      <m:r>
                        <m:rPr>
                          <m:nor/>
                        </m:rPr>
                        <a:rPr lang="en-US" sz="2400"/>
                        <m:t>, </m:t>
                      </m:r>
                      <m:r>
                        <m:rPr>
                          <m:nor/>
                        </m:rPr>
                        <a:rPr lang="en-US" sz="2400"/>
                        <m:t>cans</m:t>
                      </m:r>
                      <m:r>
                        <m:rPr>
                          <m:nor/>
                        </m:rPr>
                        <a:rPr lang="en-US" sz="2400"/>
                        <m:t>, </m:t>
                      </m:r>
                      <m:r>
                        <m:rPr>
                          <m:nor/>
                        </m:rPr>
                        <a:rPr lang="en-US" sz="2400"/>
                        <m:t>scrap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metal</m:t>
                      </m:r>
                      <m:r>
                        <m:rPr>
                          <m:nor/>
                        </m:rPr>
                        <a:rPr lang="en-US" sz="2400"/>
                        <m:t>, </m:t>
                      </m:r>
                      <m:r>
                        <m:rPr>
                          <m:nor/>
                        </m:rPr>
                        <a:rPr lang="en-US" sz="2400"/>
                        <m:t>bottle</m:t>
                      </m:r>
                      <m:r>
                        <m:rPr>
                          <m:nor/>
                        </m:rPr>
                        <a:rPr lang="en-US" sz="2400"/>
                        <m:t>}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B30ED-FA0C-42E1-AD2A-ABDDE9DEF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2037"/>
                <a:ext cx="10515600" cy="1738311"/>
              </a:xfrm>
              <a:blipFill>
                <a:blip r:embed="rId2"/>
                <a:stretch>
                  <a:fillRect l="-928" t="-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7C2B9-66CC-4C39-8072-0334391C3137}"/>
                  </a:ext>
                </a:extLst>
              </p:cNvPr>
              <p:cNvSpPr txBox="1"/>
              <p:nvPr/>
            </p:nvSpPr>
            <p:spPr>
              <a:xfrm>
                <a:off x="838200" y="3272380"/>
                <a:ext cx="500433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probability theory, </a:t>
                </a:r>
                <a:endParaRPr lang="en-US" sz="2400" b="0" i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dirty="0" err="1"/>
                  <a:t>Th</a:t>
                </a:r>
                <a:r>
                  <a:rPr lang="en-US" sz="2400" dirty="0"/>
                  <a:t>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 is called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sample space</a:t>
                </a:r>
                <a:r>
                  <a:rPr lang="en-US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 is called an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outcome</a:t>
                </a:r>
                <a:r>
                  <a:rPr lang="en-US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subset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 is called an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event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47C2B9-66CC-4C39-8072-0334391C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72380"/>
                <a:ext cx="5004334" cy="1569660"/>
              </a:xfrm>
              <a:prstGeom prst="rect">
                <a:avLst/>
              </a:prstGeom>
              <a:blipFill>
                <a:blip r:embed="rId3"/>
                <a:stretch>
                  <a:fillRect l="-2030" t="-3200" r="-177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CE7465-2AE3-415E-A3F0-BF7B7C74506D}"/>
                  </a:ext>
                </a:extLst>
              </p:cNvPr>
              <p:cNvSpPr txBox="1"/>
              <p:nvPr/>
            </p:nvSpPr>
            <p:spPr>
              <a:xfrm>
                <a:off x="838199" y="5028376"/>
                <a:ext cx="69197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Denote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b="0" i="0" dirty="0"/>
                  <a:t> the set of all events.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CE7465-2AE3-415E-A3F0-BF7B7C745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028376"/>
                <a:ext cx="6919762" cy="461665"/>
              </a:xfrm>
              <a:prstGeom prst="rect">
                <a:avLst/>
              </a:prstGeom>
              <a:blipFill>
                <a:blip r:embed="rId4"/>
                <a:stretch>
                  <a:fillRect l="-132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CFACC8-56BC-43DD-9C59-0A09FD7DF9D8}"/>
                  </a:ext>
                </a:extLst>
              </p:cNvPr>
              <p:cNvSpPr txBox="1"/>
              <p:nvPr/>
            </p:nvSpPr>
            <p:spPr>
              <a:xfrm>
                <a:off x="838199" y="5676378"/>
                <a:ext cx="10134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C00000"/>
                    </a:solidFill>
                  </a:rPr>
                  <a:t>Probability  distributions </a:t>
                </a:r>
                <a:r>
                  <a:rPr lang="en-US" sz="2400" dirty="0"/>
                  <a:t>map events to probabilities,  	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CFACC8-56BC-43DD-9C59-0A09FD7DF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676378"/>
                <a:ext cx="10134601" cy="461665"/>
              </a:xfrm>
              <a:prstGeom prst="rect">
                <a:avLst/>
              </a:prstGeom>
              <a:blipFill>
                <a:blip r:embed="rId5"/>
                <a:stretch>
                  <a:fillRect l="-90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CFFDA6F5-7469-4701-BBE7-AE6048D150C9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4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DE49-DF5F-409A-9389-73C0E785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3" y="192932"/>
            <a:ext cx="10515600" cy="807073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A1BAA-3A8B-498B-BC8E-7F28F805F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3" y="992814"/>
            <a:ext cx="11286142" cy="607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the probabilities associated with the five </a:t>
            </a:r>
            <a:r>
              <a:rPr lang="en-US" dirty="0">
                <a:solidFill>
                  <a:srgbClr val="FF0000"/>
                </a:solidFill>
              </a:rPr>
              <a:t>outcomes</a:t>
            </a:r>
            <a:r>
              <a:rPr lang="en-US" dirty="0"/>
              <a:t> are given as: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C6EB8DA-8ACF-483E-B0D3-6BEE227656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943395"/>
                  </p:ext>
                </p:extLst>
              </p:nvPr>
            </p:nvGraphicFramePr>
            <p:xfrm>
              <a:off x="84223" y="1778501"/>
              <a:ext cx="2614863" cy="24507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7959">
                      <a:extLst>
                        <a:ext uri="{9D8B030D-6E8A-4147-A177-3AD203B41FA5}">
                          <a16:colId xmlns:a16="http://schemas.microsoft.com/office/drawing/2014/main" val="391618584"/>
                        </a:ext>
                      </a:extLst>
                    </a:gridCol>
                    <a:gridCol w="1106904">
                      <a:extLst>
                        <a:ext uri="{9D8B030D-6E8A-4147-A177-3AD203B41FA5}">
                          <a16:colId xmlns:a16="http://schemas.microsoft.com/office/drawing/2014/main" val="2153239701"/>
                        </a:ext>
                      </a:extLst>
                    </a:gridCol>
                  </a:tblGrid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Category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({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130449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Cardboard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606633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Paper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703242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Cans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9310131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Scrap Metal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2901324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Bottle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4105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C6EB8DA-8ACF-483E-B0D3-6BEE227656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1943395"/>
                  </p:ext>
                </p:extLst>
              </p:nvPr>
            </p:nvGraphicFramePr>
            <p:xfrm>
              <a:off x="84223" y="1778501"/>
              <a:ext cx="2614863" cy="24507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7959">
                      <a:extLst>
                        <a:ext uri="{9D8B030D-6E8A-4147-A177-3AD203B41FA5}">
                          <a16:colId xmlns:a16="http://schemas.microsoft.com/office/drawing/2014/main" val="391618584"/>
                        </a:ext>
                      </a:extLst>
                    </a:gridCol>
                    <a:gridCol w="1106904">
                      <a:extLst>
                        <a:ext uri="{9D8B030D-6E8A-4147-A177-3AD203B41FA5}">
                          <a16:colId xmlns:a16="http://schemas.microsoft.com/office/drawing/2014/main" val="2153239701"/>
                        </a:ext>
                      </a:extLst>
                    </a:gridCol>
                  </a:tblGrid>
                  <a:tr h="4084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0" t="-9375" r="-75630" b="-5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6364" t="-9375" r="-2273" b="-5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130449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Cardboard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606633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Paper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703242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Cans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9310131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Scrap Metal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2901324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Bottle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4105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347699-435E-442D-BD59-ACDFE5F08082}"/>
                  </a:ext>
                </a:extLst>
              </p:cNvPr>
              <p:cNvSpPr txBox="1"/>
              <p:nvPr/>
            </p:nvSpPr>
            <p:spPr>
              <a:xfrm>
                <a:off x="84223" y="4763613"/>
                <a:ext cx="422308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Define three events</a:t>
                </a:r>
                <a:endParaRPr lang="en-US" sz="2400" b="0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/>
                        <m:t> = {</m:t>
                      </m:r>
                      <m:r>
                        <m:rPr>
                          <m:nor/>
                        </m:rPr>
                        <a:rPr lang="en-US" sz="2400"/>
                        <m:t>cardboard</m:t>
                      </m:r>
                      <m:r>
                        <m:rPr>
                          <m:nor/>
                        </m:rPr>
                        <a:rPr lang="en-US" sz="2400"/>
                        <m:t>, </m:t>
                      </m:r>
                      <m:r>
                        <m:rPr>
                          <m:nor/>
                        </m:rPr>
                        <a:rPr lang="en-US" sz="2400"/>
                        <m:t>paper</m:t>
                      </m:r>
                      <m:r>
                        <m:rPr>
                          <m:nor/>
                        </m:rPr>
                        <a:rPr lang="en-US" sz="2400"/>
                        <m:t>}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/>
                        <m:t> = {</m:t>
                      </m:r>
                      <m:r>
                        <m:rPr>
                          <m:nor/>
                        </m:rPr>
                        <a:rPr lang="en-US" sz="2400"/>
                        <m:t>cans</m:t>
                      </m:r>
                      <m:r>
                        <m:rPr>
                          <m:nor/>
                        </m:rPr>
                        <a:rPr lang="en-US" sz="2400"/>
                        <m:t>, </m:t>
                      </m:r>
                      <m:r>
                        <m:rPr>
                          <m:nor/>
                        </m:rPr>
                        <a:rPr lang="en-US" sz="2400"/>
                        <m:t>scrap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metal</m:t>
                      </m:r>
                      <m:r>
                        <m:rPr>
                          <m:nor/>
                        </m:rPr>
                        <a:rPr lang="en-US" sz="2400"/>
                        <m:t>}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347699-435E-442D-BD59-ACDFE5F08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3" y="4763613"/>
                <a:ext cx="4223084" cy="1477328"/>
              </a:xfrm>
              <a:prstGeom prst="rect">
                <a:avLst/>
              </a:prstGeom>
              <a:blipFill>
                <a:blip r:embed="rId4"/>
                <a:stretch>
                  <a:fillRect l="-2096" t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4CD1C-FC98-4D36-8535-85FE4321F802}"/>
                  </a:ext>
                </a:extLst>
              </p:cNvPr>
              <p:cNvSpPr txBox="1"/>
              <p:nvPr/>
            </p:nvSpPr>
            <p:spPr>
              <a:xfrm>
                <a:off x="3276601" y="1778501"/>
                <a:ext cx="83098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Compute the following: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probability that an item is a paper product: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probability that an item is a metal product: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4CD1C-FC98-4D36-8535-85FE4321F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1" y="1778501"/>
                <a:ext cx="8309810" cy="1200329"/>
              </a:xfrm>
              <a:prstGeom prst="rect">
                <a:avLst/>
              </a:prstGeom>
              <a:blipFill>
                <a:blip r:embed="rId5"/>
                <a:stretch>
                  <a:fillRect l="-1221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F0D46C-A74F-4EC2-867C-0BC39268C066}"/>
                  </a:ext>
                </a:extLst>
              </p:cNvPr>
              <p:cNvSpPr txBox="1"/>
              <p:nvPr/>
            </p:nvSpPr>
            <p:spPr>
              <a:xfrm>
                <a:off x="4307307" y="3843430"/>
                <a:ext cx="77002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</a:rPr>
                  <a:t>Answers: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𝒄𝒂𝒓𝒅𝒃𝒐𝒂𝒓𝒅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𝒑𝒂𝒑𝒆𝒓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𝒄𝒂𝒏𝒔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𝒔𝒄𝒓𝒂𝒑</m:t>
                            </m:r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𝒎𝒆𝒕𝒂𝒍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F0D46C-A74F-4EC2-867C-0BC39268C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07" y="3843430"/>
                <a:ext cx="7700210" cy="1015663"/>
              </a:xfrm>
              <a:prstGeom prst="rect">
                <a:avLst/>
              </a:prstGeom>
              <a:blipFill>
                <a:blip r:embed="rId6"/>
                <a:stretch>
                  <a:fillRect l="-824" t="-246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F42498A-3962-4200-ADAE-82F2DEE5AA4C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8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7392-542E-4F99-8E4B-B9005D27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properties of probability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33532B-81B4-4678-BCFD-327E5A30CF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/>
                  <a:t>Three Axioms of Probability Theory: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/>
                      <m:t>A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m:rPr>
                        <m:nor/>
                      </m:rPr>
                      <a:rPr lang="pt-BR"/>
                      <m:t>, </m:t>
                    </m:r>
                    <m:r>
                      <m:rPr>
                        <m:nor/>
                      </m:rPr>
                      <a:rPr lang="pt-BR"/>
                      <m:t>P</m:t>
                    </m:r>
                    <m:r>
                      <m:rPr>
                        <m:nor/>
                      </m:rPr>
                      <a:rPr lang="pt-BR"/>
                      <m:t>(</m:t>
                    </m:r>
                    <m:r>
                      <m:rPr>
                        <m:nor/>
                      </m:rPr>
                      <a:rPr lang="pt-BR"/>
                      <m:t>A</m:t>
                    </m:r>
                    <m:r>
                      <m:rPr>
                        <m:nor/>
                      </m:rPr>
                      <a:rPr lang="pt-BR"/>
                      <m:t>)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i="1" dirty="0">
                    <a:latin typeface="Cambria Math" panose="02040503050406030204" pitchFamily="18" charset="0"/>
                  </a:rPr>
                  <a:t>There’s </a:t>
                </a:r>
                <a:r>
                  <a:rPr lang="en-US" i="1" dirty="0">
                    <a:latin typeface="Cambria Math" panose="02040503050406030204" pitchFamily="18" charset="0"/>
                  </a:rPr>
                  <a:t>no such thing as negative probability.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/>
                      <m:t>P</m:t>
                    </m:r>
                    <m:r>
                      <m:rPr>
                        <m:nor/>
                      </m:rPr>
                      <a:rPr lang="pt-BR"/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m:rPr>
                        <m:nor/>
                      </m:rPr>
                      <a:rPr lang="pt-BR"/>
                      <m:t>) </m:t>
                    </m:r>
                    <m:r>
                      <m:rPr>
                        <m:nor/>
                      </m:rPr>
                      <a:rPr lang="en-US" b="0" i="0" smtClean="0"/>
                      <m:t>=1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i="1" dirty="0">
                    <a:latin typeface="Cambria Math" panose="02040503050406030204" pitchFamily="18" charset="0"/>
                  </a:rPr>
                  <a:t>The probability that something happened is 1.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Ω</m:t>
                    </m:r>
                    <m:r>
                      <m:rPr>
                        <m:nor/>
                      </m:rPr>
                      <a:rPr lang="pt-BR"/>
                      <m:t>,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 </a:t>
                </a:r>
                <a:r>
                  <a:rPr lang="en-US" b="0" dirty="0">
                    <a:latin typeface="Cambria Math" panose="02040503050406030204" pitchFamily="18" charset="0"/>
                  </a:rPr>
                  <a:t>then</a:t>
                </a:r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i="1" dirty="0">
                    <a:latin typeface="Cambria Math" panose="02040503050406030204" pitchFamily="18" charset="0"/>
                  </a:rPr>
                  <a:t>If two events are disjoint (aka mutually exclusive), then the probability that one of the two events occurred equals the sum of the probabilities for the two events.</a:t>
                </a:r>
              </a:p>
              <a:p>
                <a:pPr lvl="1"/>
                <a:r>
                  <a:rPr lang="en-US" i="1" dirty="0">
                    <a:latin typeface="Cambria Math" panose="02040503050406030204" pitchFamily="18" charset="0"/>
                  </a:rPr>
                  <a:t>The second and third axiom immediately imply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mtClean="0"/>
                      <m:t>P</m:t>
                    </m:r>
                    <m:r>
                      <m:rPr>
                        <m:nor/>
                      </m:rPr>
                      <a:rPr lang="pt-BR" smtClean="0"/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  <m:r>
                      <m:rPr>
                        <m:nor/>
                      </m:rPr>
                      <a:rPr lang="pt-BR"/>
                      <m:t>) </m:t>
                    </m:r>
                    <m:r>
                      <m:rPr>
                        <m:nor/>
                      </m:rPr>
                      <a:rPr lang="en-US" b="0" i="0" smtClean="0"/>
                      <m:t>=0.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33532B-81B4-4678-BCFD-327E5A30CF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217" t="-2241" r="-928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F2C82822-B32A-4487-8EDB-F45C1A89E7DB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4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47AB-8248-44F9-8C35-8EC288DB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842"/>
            <a:ext cx="10515600" cy="783307"/>
          </a:xfrm>
        </p:spPr>
        <p:txBody>
          <a:bodyPr/>
          <a:lstStyle/>
          <a:p>
            <a:r>
              <a:rPr lang="en-US" dirty="0"/>
              <a:t>A handy relationship: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E21182-5266-4CDA-BF3D-724E8BA2647E}"/>
                  </a:ext>
                </a:extLst>
              </p:cNvPr>
              <p:cNvSpPr txBox="1"/>
              <p:nvPr/>
            </p:nvSpPr>
            <p:spPr>
              <a:xfrm>
                <a:off x="838200" y="1293026"/>
                <a:ext cx="954745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𝑺𝒊𝒏𝒄𝒆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 b="1" i="1" dirty="0">
                    <a:solidFill>
                      <a:schemeClr val="tx1"/>
                    </a:solidFill>
                  </a:rPr>
                  <a:t> and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1" i="1" dirty="0">
                    <a:solidFill>
                      <a:schemeClr val="tx1"/>
                    </a:solidFill>
                  </a:rPr>
                  <a:t> we can conclude that </a:t>
                </a:r>
              </a:p>
              <a:p>
                <a:endParaRPr lang="en-US" sz="2400" b="1" i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i="1" dirty="0">
                  <a:solidFill>
                    <a:srgbClr val="C00000"/>
                  </a:solidFill>
                </a:endParaRPr>
              </a:p>
              <a:p>
                <a:r>
                  <a:rPr lang="en-US" sz="2400" b="1" i="1" dirty="0">
                    <a:solidFill>
                      <a:srgbClr val="C00000"/>
                    </a:solidFill>
                  </a:rPr>
                  <a:t>which implies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  <a:p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E21182-5266-4CDA-BF3D-724E8BA26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93026"/>
                <a:ext cx="9547459" cy="2308324"/>
              </a:xfrm>
              <a:prstGeom prst="rect">
                <a:avLst/>
              </a:prstGeom>
              <a:blipFill>
                <a:blip r:embed="rId2"/>
                <a:stretch>
                  <a:fillRect l="-1022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A946E6-41DB-41BD-8F2A-C30EC849FFA9}"/>
                  </a:ext>
                </a:extLst>
              </p:cNvPr>
              <p:cNvSpPr txBox="1"/>
              <p:nvPr/>
            </p:nvSpPr>
            <p:spPr>
              <a:xfrm>
                <a:off x="960120" y="3987865"/>
                <a:ext cx="10393680" cy="1590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Proof: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∩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acc>
                          <m:accPr>
                            <m:chr m:val="̅"/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</m:d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       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[Axiom 3]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impies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acc>
                          <m:accPr>
                            <m:chr m:val="̅"/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</m:d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             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[Axiom 2]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/>
                  <a:t>Together, 1 and 2 imply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  <m:r>
                      <a:rPr lang="en-US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A946E6-41DB-41BD-8F2A-C30EC849F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" y="3987865"/>
                <a:ext cx="10393680" cy="1590435"/>
              </a:xfrm>
              <a:prstGeom prst="rect">
                <a:avLst/>
              </a:prstGeom>
              <a:blipFill>
                <a:blip r:embed="rId3"/>
                <a:stretch>
                  <a:fillRect l="-938" t="-3065" b="-8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D34EC4D-707E-4EA2-8AC1-050E46469C64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5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DE49-DF5F-409A-9389-73C0E785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3" y="54883"/>
            <a:ext cx="10515600" cy="807073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A1BAA-3A8B-498B-BC8E-7F28F805F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23" y="992814"/>
            <a:ext cx="11176812" cy="607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the probabilities associated with the five </a:t>
            </a:r>
            <a:r>
              <a:rPr lang="en-US" dirty="0">
                <a:solidFill>
                  <a:srgbClr val="FF0000"/>
                </a:solidFill>
              </a:rPr>
              <a:t>outcomes</a:t>
            </a:r>
            <a:r>
              <a:rPr lang="en-US" dirty="0"/>
              <a:t> are given as: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C6EB8DA-8ACF-483E-B0D3-6BEE227656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2368276"/>
                  </p:ext>
                </p:extLst>
              </p:nvPr>
            </p:nvGraphicFramePr>
            <p:xfrm>
              <a:off x="84223" y="1778501"/>
              <a:ext cx="2614863" cy="24507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7959">
                      <a:extLst>
                        <a:ext uri="{9D8B030D-6E8A-4147-A177-3AD203B41FA5}">
                          <a16:colId xmlns:a16="http://schemas.microsoft.com/office/drawing/2014/main" val="391618584"/>
                        </a:ext>
                      </a:extLst>
                    </a:gridCol>
                    <a:gridCol w="1106904">
                      <a:extLst>
                        <a:ext uri="{9D8B030D-6E8A-4147-A177-3AD203B41FA5}">
                          <a16:colId xmlns:a16="http://schemas.microsoft.com/office/drawing/2014/main" val="2153239701"/>
                        </a:ext>
                      </a:extLst>
                    </a:gridCol>
                  </a:tblGrid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Category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({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130449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Cardboard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606633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Paper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703242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Cans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9310131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Scrap Metal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2901324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Bottle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4105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C6EB8DA-8ACF-483E-B0D3-6BEE227656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2368276"/>
                  </p:ext>
                </p:extLst>
              </p:nvPr>
            </p:nvGraphicFramePr>
            <p:xfrm>
              <a:off x="84223" y="1778501"/>
              <a:ext cx="2614863" cy="24507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7959">
                      <a:extLst>
                        <a:ext uri="{9D8B030D-6E8A-4147-A177-3AD203B41FA5}">
                          <a16:colId xmlns:a16="http://schemas.microsoft.com/office/drawing/2014/main" val="391618584"/>
                        </a:ext>
                      </a:extLst>
                    </a:gridCol>
                    <a:gridCol w="1106904">
                      <a:extLst>
                        <a:ext uri="{9D8B030D-6E8A-4147-A177-3AD203B41FA5}">
                          <a16:colId xmlns:a16="http://schemas.microsoft.com/office/drawing/2014/main" val="2153239701"/>
                        </a:ext>
                      </a:extLst>
                    </a:gridCol>
                  </a:tblGrid>
                  <a:tr h="4084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0" t="-9375" r="-75630" b="-5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6364" t="-9375" r="-2273" b="-5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130449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Cardboard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606633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Paper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703242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Cans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9310131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Scrap Metal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2901324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Bottle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4105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347699-435E-442D-BD59-ACDFE5F08082}"/>
                  </a:ext>
                </a:extLst>
              </p:cNvPr>
              <p:cNvSpPr txBox="1"/>
              <p:nvPr/>
            </p:nvSpPr>
            <p:spPr>
              <a:xfrm>
                <a:off x="84223" y="4763613"/>
                <a:ext cx="42230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Define two events</a:t>
                </a:r>
                <a:endParaRPr lang="en-US" sz="2400" b="0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/>
                        <m:t> = {</m:t>
                      </m:r>
                      <m:r>
                        <m:rPr>
                          <m:nor/>
                        </m:rPr>
                        <a:rPr lang="en-US" sz="2400"/>
                        <m:t>cardboard</m:t>
                      </m:r>
                      <m:r>
                        <m:rPr>
                          <m:nor/>
                        </m:rPr>
                        <a:rPr lang="en-US" sz="2400"/>
                        <m:t>, </m:t>
                      </m:r>
                      <m:r>
                        <m:rPr>
                          <m:nor/>
                        </m:rPr>
                        <a:rPr lang="en-US" sz="2400"/>
                        <m:t>paper</m:t>
                      </m:r>
                      <m:r>
                        <m:rPr>
                          <m:nor/>
                        </m:rPr>
                        <a:rPr lang="en-US" sz="2400"/>
                        <m:t>}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/>
                        <m:t> = {</m:t>
                      </m:r>
                      <m:r>
                        <m:rPr>
                          <m:nor/>
                        </m:rPr>
                        <a:rPr lang="en-US" sz="2400"/>
                        <m:t>cans</m:t>
                      </m:r>
                      <m:r>
                        <m:rPr>
                          <m:nor/>
                        </m:rPr>
                        <a:rPr lang="en-US" sz="2400"/>
                        <m:t>, </m:t>
                      </m:r>
                      <m:r>
                        <m:rPr>
                          <m:nor/>
                        </m:rPr>
                        <a:rPr lang="en-US" sz="2400"/>
                        <m:t>scrap</m:t>
                      </m:r>
                      <m:r>
                        <m:rPr>
                          <m:nor/>
                        </m:rPr>
                        <a:rPr lang="en-US" sz="2400"/>
                        <m:t> </m:t>
                      </m:r>
                      <m:r>
                        <m:rPr>
                          <m:nor/>
                        </m:rPr>
                        <a:rPr lang="en-US" sz="2400"/>
                        <m:t>metal</m:t>
                      </m:r>
                      <m:r>
                        <m:rPr>
                          <m:nor/>
                        </m:rPr>
                        <a:rPr lang="en-US" sz="2400"/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347699-435E-442D-BD59-ACDFE5F08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3" y="4763613"/>
                <a:ext cx="4223084" cy="1200329"/>
              </a:xfrm>
              <a:prstGeom prst="rect">
                <a:avLst/>
              </a:prstGeom>
              <a:blipFill>
                <a:blip r:embed="rId4"/>
                <a:stretch>
                  <a:fillRect l="-2096" t="-312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4CD1C-FC98-4D36-8535-85FE4321F802}"/>
                  </a:ext>
                </a:extLst>
              </p:cNvPr>
              <p:cNvSpPr txBox="1"/>
              <p:nvPr/>
            </p:nvSpPr>
            <p:spPr>
              <a:xfrm>
                <a:off x="3276601" y="1778501"/>
                <a:ext cx="830981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Compute the following: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probability that an item is a paper product: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probability that an item is a metal product: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The probability that an item is not a paper product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4CD1C-FC98-4D36-8535-85FE4321F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1" y="1778501"/>
                <a:ext cx="8309810" cy="1569660"/>
              </a:xfrm>
              <a:prstGeom prst="rect">
                <a:avLst/>
              </a:prstGeom>
              <a:blipFill>
                <a:blip r:embed="rId5"/>
                <a:stretch>
                  <a:fillRect l="-1174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F0D46C-A74F-4EC2-867C-0BC39268C066}"/>
                  </a:ext>
                </a:extLst>
              </p:cNvPr>
              <p:cNvSpPr txBox="1"/>
              <p:nvPr/>
            </p:nvSpPr>
            <p:spPr>
              <a:xfrm>
                <a:off x="4307307" y="3843430"/>
                <a:ext cx="770021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</a:rPr>
                  <a:t>Answers: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𝒄𝒂𝒓𝒅𝒃𝒐𝒂𝒓𝒅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𝒑𝒂𝒑𝒆𝒓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𝒄𝒂𝒏𝒔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𝒔𝒄𝒓𝒂𝒑</m:t>
                            </m:r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𝒎𝒆𝒕𝒂𝒍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endParaRPr lang="en-US" sz="2000" b="1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r>
                          <a:rPr lang="en-US" sz="20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sz="20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0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𝐜𝐚𝐧𝐬</m:t>
                            </m:r>
                            <m:r>
                              <a:rPr lang="en-US" sz="20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𝐬𝐜𝐫𝐚𝐩</m:t>
                            </m:r>
                            <m:r>
                              <a:rPr lang="en-US" sz="20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𝐦𝐞𝐭𝐚𝐥</m:t>
                            </m:r>
                            <m:r>
                              <a:rPr lang="en-US" sz="20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1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𝐛𝐨𝐭𝐭𝐥𝐞</m:t>
                            </m:r>
                          </m:e>
                        </m:d>
                      </m:e>
                    </m:d>
                    <m:r>
                      <a:rPr lang="en-US" sz="20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F0D46C-A74F-4EC2-867C-0BC39268C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07" y="3843430"/>
                <a:ext cx="7700210" cy="1323439"/>
              </a:xfrm>
              <a:prstGeom prst="rect">
                <a:avLst/>
              </a:prstGeom>
              <a:blipFill>
                <a:blip r:embed="rId6"/>
                <a:stretch>
                  <a:fillRect l="-871" t="-2294"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F42498A-3962-4200-ADAE-82F2DEE5AA4C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0C25CA-80A1-D536-0E2A-84D1195717D6}"/>
                  </a:ext>
                </a:extLst>
              </p:cNvPr>
              <p:cNvSpPr txBox="1"/>
              <p:nvPr/>
            </p:nvSpPr>
            <p:spPr>
              <a:xfrm>
                <a:off x="4307307" y="3843430"/>
                <a:ext cx="77002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</a:rPr>
                  <a:t>Answers: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𝒄𝒂𝒓𝒅𝒃𝒐𝒂𝒓𝒅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𝒑𝒂𝒑𝒆𝒓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𝒄𝒂𝒏𝒔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𝒔𝒄𝒓𝒂𝒑</m:t>
                            </m:r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𝒎𝒆𝒕𝒂𝒍</m:t>
                            </m:r>
                          </m:e>
                        </m:d>
                      </m:e>
                    </m:d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𝟒𝟓</m:t>
                    </m:r>
                  </m:oMath>
                </a14:m>
                <a:endParaRPr lang="en-US" sz="2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0C25CA-80A1-D536-0E2A-84D119571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07" y="3843430"/>
                <a:ext cx="7700210" cy="1015663"/>
              </a:xfrm>
              <a:prstGeom prst="rect">
                <a:avLst/>
              </a:prstGeom>
              <a:blipFill>
                <a:blip r:embed="rId7"/>
                <a:stretch>
                  <a:fillRect l="-824" t="-246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80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47AB-8248-44F9-8C35-8EC288DB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" y="111842"/>
            <a:ext cx="10515600" cy="783307"/>
          </a:xfrm>
        </p:spPr>
        <p:txBody>
          <a:bodyPr/>
          <a:lstStyle/>
          <a:p>
            <a:r>
              <a:rPr lang="en-US" dirty="0"/>
              <a:t>Another handy relationship: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1717DC-9597-4151-9A69-B11A859B99A2}"/>
                  </a:ext>
                </a:extLst>
              </p:cNvPr>
              <p:cNvSpPr txBox="1"/>
              <p:nvPr/>
            </p:nvSpPr>
            <p:spPr>
              <a:xfrm>
                <a:off x="326056" y="1082151"/>
                <a:ext cx="11772900" cy="2096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The probability of an event is equal to the sum of the probabilities of its elements: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/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1717DC-9597-4151-9A69-B11A859B9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56" y="1082151"/>
                <a:ext cx="11772900" cy="2096279"/>
              </a:xfrm>
              <a:prstGeom prst="rect">
                <a:avLst/>
              </a:prstGeom>
              <a:blipFill>
                <a:blip r:embed="rId2"/>
                <a:stretch>
                  <a:fillRect l="-77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92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47AB-8248-44F9-8C35-8EC288DB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08" y="111842"/>
            <a:ext cx="10515600" cy="783307"/>
          </a:xfrm>
        </p:spPr>
        <p:txBody>
          <a:bodyPr/>
          <a:lstStyle/>
          <a:p>
            <a:r>
              <a:rPr lang="en-US" dirty="0"/>
              <a:t>Another handy relationship: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1717DC-9597-4151-9A69-B11A859B99A2}"/>
                  </a:ext>
                </a:extLst>
              </p:cNvPr>
              <p:cNvSpPr txBox="1"/>
              <p:nvPr/>
            </p:nvSpPr>
            <p:spPr>
              <a:xfrm>
                <a:off x="326056" y="1082151"/>
                <a:ext cx="11772900" cy="5789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The probability of an event is equal to the sum of the probabilities of its elements: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/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endParaRPr lang="en-US" sz="2400" b="1" dirty="0">
                  <a:solidFill>
                    <a:schemeClr val="tx1"/>
                  </a:solidFill>
                </a:endParaRPr>
              </a:p>
              <a:p>
                <a:r>
                  <a:rPr lang="en-US" sz="2400" b="1" dirty="0">
                    <a:solidFill>
                      <a:schemeClr val="tx1"/>
                    </a:solidFill>
                  </a:rPr>
                  <a:t>Proof: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…}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(can be finite or not)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b="1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7030A0"/>
                    </a:solidFill>
                  </a:rPr>
                  <a:t>Base case</a:t>
                </a:r>
                <a:r>
                  <a:rPr lang="en-US" sz="2400" b="1" dirty="0"/>
                  <a:t>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                                             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]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7030A0"/>
                    </a:solidFill>
                  </a:rPr>
                  <a:t>Hypothesis: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1" dirty="0">
                  <a:solidFill>
                    <a:srgbClr val="7030A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7030A0"/>
                    </a:solidFill>
                  </a:rPr>
                  <a:t>Induction: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                                         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] </a:t>
                </a:r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b="1" dirty="0">
                    <a:solidFill>
                      <a:srgbClr val="7030A0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b="1" dirty="0"/>
                  <a:t>                                   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[Axiom 3,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] </a:t>
                </a:r>
                <a:endParaRPr lang="en-US" sz="2400" b="1" dirty="0">
                  <a:solidFill>
                    <a:srgbClr val="7030A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[Apply Induction]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1717DC-9597-4151-9A69-B11A859B9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56" y="1082151"/>
                <a:ext cx="11772900" cy="5789598"/>
              </a:xfrm>
              <a:prstGeom prst="rect">
                <a:avLst/>
              </a:prstGeom>
              <a:blipFill>
                <a:blip r:embed="rId2"/>
                <a:stretch>
                  <a:fillRect l="-828" t="-843" r="-1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01C82AD-BED6-4875-AC3D-24BF99595596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1927D-3865-453A-9BDC-1CBAC395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94"/>
            <a:ext cx="10515600" cy="818782"/>
          </a:xfrm>
        </p:spPr>
        <p:txBody>
          <a:bodyPr/>
          <a:lstStyle/>
          <a:p>
            <a:r>
              <a:rPr lang="en-US" dirty="0"/>
              <a:t>Prior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6D2F6-288D-4191-947C-011C587B3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4776"/>
            <a:ext cx="10856495" cy="2524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can we say about the probabilities of various outcome before we even invoke the robot’s sensors? </a:t>
            </a:r>
          </a:p>
          <a:p>
            <a:r>
              <a:rPr lang="en-US" sz="2400" dirty="0"/>
              <a:t>Our beliefs about the probabilities of various outcomes can be encoded in a </a:t>
            </a:r>
            <a:r>
              <a:rPr lang="en-US" sz="2400" b="1" i="1" dirty="0">
                <a:solidFill>
                  <a:srgbClr val="C00000"/>
                </a:solidFill>
              </a:rPr>
              <a:t>prior distribution </a:t>
            </a:r>
            <a:r>
              <a:rPr lang="en-US" sz="2400" dirty="0"/>
              <a:t>--- i.e., the a priori belief about the world.</a:t>
            </a:r>
          </a:p>
          <a:p>
            <a:r>
              <a:rPr lang="en-US" sz="2400" dirty="0"/>
              <a:t>Priors can be estimated using data, or can be inferred using domain knowledge (e.g., a fair coin should land on heads 50% of the time).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F51F2-26E9-4813-82A3-6C5A416AF940}"/>
              </a:ext>
            </a:extLst>
          </p:cNvPr>
          <p:cNvSpPr txBox="1"/>
          <p:nvPr/>
        </p:nvSpPr>
        <p:spPr>
          <a:xfrm>
            <a:off x="838200" y="3403300"/>
            <a:ext cx="84341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In the book, we estimate prior probabilities using </a:t>
            </a:r>
            <a:r>
              <a:rPr lang="en-US" sz="2400" i="1" dirty="0"/>
              <a:t>observed data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Cardboard occurs about </a:t>
            </a:r>
            <a:r>
              <a:rPr lang="en-US" sz="2400" dirty="0">
                <a:solidFill>
                  <a:srgbClr val="0070C0"/>
                </a:solidFill>
              </a:rPr>
              <a:t>200</a:t>
            </a:r>
            <a:r>
              <a:rPr lang="en-US" sz="2400" dirty="0"/>
              <a:t> times for each 1000 item of trash.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Paper occurs about </a:t>
            </a:r>
            <a:r>
              <a:rPr lang="en-US" sz="2400" dirty="0">
                <a:solidFill>
                  <a:srgbClr val="0070C0"/>
                </a:solidFill>
              </a:rPr>
              <a:t>300</a:t>
            </a:r>
            <a:r>
              <a:rPr lang="en-US" sz="2400" dirty="0"/>
              <a:t> times for each 1000 item of trash.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Cans occur about </a:t>
            </a:r>
            <a:r>
              <a:rPr lang="en-US" sz="2400" dirty="0">
                <a:solidFill>
                  <a:srgbClr val="0070C0"/>
                </a:solidFill>
              </a:rPr>
              <a:t>250</a:t>
            </a:r>
            <a:r>
              <a:rPr lang="en-US" sz="2400" dirty="0"/>
              <a:t> times for each 1000 item of trash.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Scrap Metal occurs about </a:t>
            </a:r>
            <a:r>
              <a:rPr lang="en-US" sz="2400" dirty="0">
                <a:solidFill>
                  <a:srgbClr val="0070C0"/>
                </a:solidFill>
              </a:rPr>
              <a:t>200</a:t>
            </a:r>
            <a:r>
              <a:rPr lang="en-US" sz="2400" dirty="0"/>
              <a:t> times for each 1000 item of trash.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Bottles occur about </a:t>
            </a:r>
            <a:r>
              <a:rPr lang="en-US" sz="2400" dirty="0">
                <a:solidFill>
                  <a:srgbClr val="0070C0"/>
                </a:solidFill>
              </a:rPr>
              <a:t>50</a:t>
            </a:r>
            <a:r>
              <a:rPr lang="en-US" sz="2400" dirty="0"/>
              <a:t> times for each 1000 item of trash.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C0081-4F1D-415F-8DB9-C76D02BA0CDC}"/>
              </a:ext>
            </a:extLst>
          </p:cNvPr>
          <p:cNvSpPr txBox="1"/>
          <p:nvPr/>
        </p:nvSpPr>
        <p:spPr>
          <a:xfrm>
            <a:off x="838200" y="6043027"/>
            <a:ext cx="9557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rgbClr val="C00000"/>
                </a:solidFill>
              </a:rPr>
              <a:t>Is there any reason to believe that this approach should work in practice?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6FC870-2EB0-47C3-B5A0-8D45D741C48A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E35E-2FEF-42BF-9440-E77FCE07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360"/>
            <a:ext cx="10515600" cy="1325563"/>
          </a:xfrm>
        </p:spPr>
        <p:txBody>
          <a:bodyPr/>
          <a:lstStyle/>
          <a:p>
            <a:r>
              <a:rPr lang="en-US" dirty="0" err="1"/>
              <a:t>Borel’s</a:t>
            </a:r>
            <a:r>
              <a:rPr lang="en-US" dirty="0"/>
              <a:t> law of large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503EA-C311-438B-9262-AAE2EE8179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8123"/>
                <a:ext cx="10515600" cy="47965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be an event with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Suppose we run our experiment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times, and we observe that event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occurs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times.</a:t>
                </a:r>
              </a:p>
              <a:p>
                <a:r>
                  <a:rPr lang="en-US" dirty="0"/>
                  <a:t>Then, with probability one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1" i="1" dirty="0">
                    <a:solidFill>
                      <a:srgbClr val="C00000"/>
                    </a:solidFill>
                  </a:rPr>
                  <a:t>   As the number of trials goes to infinity, the proportion of times that an event occurs approaches the probability of that event.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b="1" i="1" dirty="0">
                    <a:solidFill>
                      <a:srgbClr val="C00000"/>
                    </a:solidFill>
                  </a:rPr>
                  <a:t>  If we make enough observations, we can start to trust that we have good estimates of prior probabilities!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503EA-C311-438B-9262-AAE2EE817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8123"/>
                <a:ext cx="10515600" cy="4796555"/>
              </a:xfrm>
              <a:blipFill>
                <a:blip r:embed="rId2"/>
                <a:stretch>
                  <a:fillRect l="-928" t="-2672" b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D051659-704C-42D1-85E2-F13FDE5817FA}"/>
              </a:ext>
            </a:extLst>
          </p:cNvPr>
          <p:cNvSpPr txBox="1"/>
          <p:nvPr/>
        </p:nvSpPr>
        <p:spPr>
          <a:xfrm>
            <a:off x="77002" y="6457492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Shamelessly taken from Wikipedia.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0ACAE-23EC-429F-82CE-CA996DCF21BE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3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2445" y="3640254"/>
            <a:ext cx="5319433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i="1" dirty="0"/>
              <a:t>Lecture 2 Recap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0954A-B323-4943-BB47-4D1905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4" r="6828" b="-2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620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200F0-5057-4EE6-A24D-C48A65FA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E6740-00D6-4BD7-89B5-5457A2DF4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fact, we have just seen a first, simple example of machine learning: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rgbClr val="C00000"/>
                </a:solidFill>
              </a:rPr>
              <a:t>Count the number of occurrences of each category.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rgbClr val="C00000"/>
                </a:solidFill>
              </a:rPr>
              <a:t>Use their relative proportions as an estimate of the prior probability distribution.</a:t>
            </a:r>
          </a:p>
          <a:p>
            <a:pPr marL="0" indent="0">
              <a:buNone/>
            </a:pPr>
            <a:endParaRPr lang="en-US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i="1" dirty="0"/>
              <a:t>We’ll go a bit deeper later in this chapter.</a:t>
            </a:r>
          </a:p>
        </p:txBody>
      </p:sp>
    </p:spTree>
    <p:extLst>
      <p:ext uri="{BB962C8B-B14F-4D97-AF65-F5344CB8AC3E}">
        <p14:creationId xmlns:p14="http://schemas.microsoft.com/office/powerpoint/2010/main" val="3641086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3F67-5EDA-462B-86A6-05168241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Simulation</a:t>
            </a:r>
            <a:r>
              <a:rPr lang="en-US" dirty="0"/>
              <a:t> by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576EF3-D7EE-4754-BD8D-E0A1444B1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044" y="1352413"/>
                <a:ext cx="6278217" cy="5092010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Often useful to </a:t>
                </a:r>
                <a:r>
                  <a:rPr lang="en-US" dirty="0">
                    <a:solidFill>
                      <a:srgbClr val="FF0000"/>
                    </a:solidFill>
                  </a:rPr>
                  <a:t>simulate</a:t>
                </a:r>
                <a:r>
                  <a:rPr lang="en-US" dirty="0"/>
                  <a:t> robot systems. In our case, we might like to simulate the arrival of trash to our sorting system, such that it accurately reflects the prior distribution?</a:t>
                </a:r>
              </a:p>
              <a:p>
                <a:r>
                  <a:rPr lang="en-US" dirty="0"/>
                  <a:t>How can we generate a sequence of samples,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𝑐𝑎𝑟𝑑𝑏𝑜𝑎𝑟𝑑</m:t>
                    </m:r>
                  </m:oMath>
                </a14:m>
                <a:r>
                  <a:rPr lang="en-US" dirty="0"/>
                  <a:t> for approximately 20% of the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𝑝𝑎𝑝𝑒𝑟</m:t>
                    </m:r>
                  </m:oMath>
                </a14:m>
                <a:r>
                  <a:rPr lang="en-US" dirty="0"/>
                  <a:t> for approximately 30% of the samples, etc.?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576EF3-D7EE-4754-BD8D-E0A1444B1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044" y="1352413"/>
                <a:ext cx="6278217" cy="5092010"/>
              </a:xfrm>
              <a:blipFill>
                <a:blip r:embed="rId2"/>
                <a:stretch>
                  <a:fillRect l="-1818" t="-1990" r="-1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5AEBBA17-5FA6-4FFF-A9E9-703106F5C766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pplication of 3D simulation in smart city, robot arm intelligent garbage  classification | Develop Paper">
            <a:extLst>
              <a:ext uri="{FF2B5EF4-FFF2-40B4-BE49-F238E27FC236}">
                <a16:creationId xmlns:a16="http://schemas.microsoft.com/office/drawing/2014/main" id="{E03335C8-525E-3D05-ED35-BF025699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55" y="1479548"/>
            <a:ext cx="5040684" cy="29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FEC0B3-B524-A7E6-200D-C00A2B48A711}"/>
              </a:ext>
            </a:extLst>
          </p:cNvPr>
          <p:cNvSpPr txBox="1"/>
          <p:nvPr/>
        </p:nvSpPr>
        <p:spPr>
          <a:xfrm>
            <a:off x="8613848" y="4717392"/>
            <a:ext cx="174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1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02B3-7E6E-4C6A-B946-B0B52E67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054"/>
            <a:ext cx="10515600" cy="1325563"/>
          </a:xfrm>
        </p:spPr>
        <p:txBody>
          <a:bodyPr/>
          <a:lstStyle/>
          <a:p>
            <a:r>
              <a:rPr lang="en-US" dirty="0"/>
              <a:t>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569C74-31DE-4579-A26F-E14B39324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7617"/>
                <a:ext cx="10515600" cy="32468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random variable </a:t>
                </a:r>
                <a:r>
                  <a:rPr lang="en-US" sz="2400" dirty="0"/>
                  <a:t>is a mapping from outcomes to real numbers,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For example, we can map our categories to integers:</a:t>
                </a:r>
              </a:p>
              <a:p>
                <a:r>
                  <a:rPr lang="en-US" sz="2400" dirty="0"/>
                  <a:t>Cardboard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sz="2400" dirty="0"/>
                  <a:t> 0</a:t>
                </a:r>
              </a:p>
              <a:p>
                <a:r>
                  <a:rPr lang="en-US" sz="2400" dirty="0"/>
                  <a:t>Paper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sz="2400" dirty="0"/>
                  <a:t> 1</a:t>
                </a:r>
              </a:p>
              <a:p>
                <a:r>
                  <a:rPr lang="en-US" sz="2400" dirty="0"/>
                  <a:t>Can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sz="2400" dirty="0"/>
                  <a:t> 2</a:t>
                </a:r>
              </a:p>
              <a:p>
                <a:r>
                  <a:rPr lang="en-US" sz="2400" dirty="0"/>
                  <a:t>Scrap Metal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sz="2400" dirty="0"/>
                  <a:t> 3</a:t>
                </a:r>
              </a:p>
              <a:p>
                <a:r>
                  <a:rPr lang="en-US" sz="2400" dirty="0"/>
                  <a:t>Bottle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sz="2400" dirty="0"/>
                  <a:t> 4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569C74-31DE-4579-A26F-E14B39324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7617"/>
                <a:ext cx="10515600" cy="3246888"/>
              </a:xfrm>
              <a:blipFill>
                <a:blip r:embed="rId2"/>
                <a:stretch>
                  <a:fillRect l="-928" t="-2627" b="-1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32440EE-B0AB-4AC0-9599-E18250680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946" y="5017436"/>
                <a:ext cx="11116377" cy="17991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We typically use upper case letters, e.g.,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to denote a random variable, and lower-case letters,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to denote the values taken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In our example,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0,1,2,3,4</m:t>
                        </m:r>
                      </m:e>
                    </m:d>
                  </m:oMath>
                </a14:m>
                <a:r>
                  <a:rPr lang="en-US" sz="2400" dirty="0"/>
                  <a:t> indicates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is a random variable that can take values from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0,1,2,3,4</m:t>
                        </m: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32440EE-B0AB-4AC0-9599-E18250680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46" y="5017436"/>
                <a:ext cx="11116377" cy="1799122"/>
              </a:xfrm>
              <a:prstGeom prst="rect">
                <a:avLst/>
              </a:prstGeom>
              <a:blipFill>
                <a:blip r:embed="rId3"/>
                <a:stretch>
                  <a:fillRect l="-768" t="-4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9FAD9FD-6C28-4718-A412-A96A5FD1AABE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1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34F7-BB6D-49CE-9C01-95B016C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Functions (</a:t>
            </a:r>
            <a:r>
              <a:rPr lang="en-US" dirty="0" err="1"/>
              <a:t>pmf’s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B92FB-D1CB-4A89-A8EC-ABFE9960B5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4143" y="1584992"/>
                <a:ext cx="10689657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When a random variable takes its values from a finite (or possibly countably infinite) set, it is called a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discrete random variable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probability distribution for a discrete random variable is typically defined as a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probability mass function (</a:t>
                </a:r>
                <a:r>
                  <a:rPr lang="en-US" sz="2400" b="1" i="1" dirty="0" err="1">
                    <a:solidFill>
                      <a:srgbClr val="C00000"/>
                    </a:solidFill>
                  </a:rPr>
                  <a:t>pmf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)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For random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the </a:t>
                </a:r>
                <a:r>
                  <a:rPr lang="en-US" sz="2400" dirty="0" err="1"/>
                  <a:t>pmf</a:t>
                </a:r>
                <a:r>
                  <a:rPr lang="en-US" sz="2400" dirty="0"/>
                  <a:t> is defined as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For our example,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=0.20 </m:t>
                    </m:r>
                  </m:oMath>
                </a14:m>
                <a:r>
                  <a:rPr lang="en-US" sz="24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cardboard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 paper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 can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 scrap metal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05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   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bottle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7B92FB-D1CB-4A89-A8EC-ABFE9960B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4143" y="1584992"/>
                <a:ext cx="10689657" cy="5032375"/>
              </a:xfrm>
              <a:blipFill>
                <a:blip r:embed="rId2"/>
                <a:stretch>
                  <a:fillRect l="-741" t="-2058" r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11485B0-28AE-454A-B5F5-5419B0CAED47}"/>
              </a:ext>
            </a:extLst>
          </p:cNvPr>
          <p:cNvSpPr txBox="1"/>
          <p:nvPr/>
        </p:nvSpPr>
        <p:spPr>
          <a:xfrm>
            <a:off x="6520488" y="4673492"/>
            <a:ext cx="465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As we will soon see, random variables can be very useful for outcomes that are naturally associated to real numbers, e.g., roll of a die, weight of a person, or, in our case, cost of applying an action.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6BBD11-CE0E-4867-9FC2-3CECAABE9E49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1918-AE76-4D01-8B14-3902B8CD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pmf’s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AE9EF2-B501-425E-A471-49693BA32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4065"/>
                <a:ext cx="10515600" cy="309424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Even for this example, where categories don’t naturally have numerical semantics, we can use the </a:t>
                </a:r>
                <a:r>
                  <a:rPr lang="en-US" dirty="0" err="1"/>
                  <a:t>pmf</a:t>
                </a:r>
                <a:r>
                  <a:rPr lang="en-US" dirty="0"/>
                  <a:t> to answer interesting questions.</a:t>
                </a:r>
              </a:p>
              <a:p>
                <a:pPr marL="0" indent="0">
                  <a:buNone/>
                </a:pPr>
                <a:r>
                  <a:rPr lang="en-US" dirty="0"/>
                  <a:t>For example, what is the probability that an object is a paper product?</a:t>
                </a:r>
              </a:p>
              <a:p>
                <a:r>
                  <a:rPr lang="en-US" dirty="0"/>
                  <a:t>Paper products correspond to paper and cardboard,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AE9EF2-B501-425E-A471-49693BA32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4065"/>
                <a:ext cx="10515600" cy="3094245"/>
              </a:xfrm>
              <a:blipFill>
                <a:blip r:embed="rId2"/>
                <a:stretch>
                  <a:fillRect l="-1217" t="-3150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2793026-8FE0-4EE3-8551-3FA3262E225E}"/>
              </a:ext>
            </a:extLst>
          </p:cNvPr>
          <p:cNvSpPr txBox="1"/>
          <p:nvPr/>
        </p:nvSpPr>
        <p:spPr>
          <a:xfrm>
            <a:off x="838200" y="4840938"/>
            <a:ext cx="551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Alternatively, we could write: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7316D5F-68A9-43FE-813B-F269B2B55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4991" y="5510348"/>
                <a:ext cx="5085522" cy="4801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7316D5F-68A9-43FE-813B-F269B2B5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991" y="5510348"/>
                <a:ext cx="5085522" cy="480131"/>
              </a:xfrm>
              <a:prstGeom prst="rect">
                <a:avLst/>
              </a:prstGeom>
              <a:blipFill>
                <a:blip r:embed="rId3"/>
                <a:stretch>
                  <a:fillRect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6FE7BC-3903-49BB-B68F-E23DD251F078}"/>
                  </a:ext>
                </a:extLst>
              </p:cNvPr>
              <p:cNvSpPr txBox="1"/>
              <p:nvPr/>
            </p:nvSpPr>
            <p:spPr>
              <a:xfrm>
                <a:off x="838200" y="6176196"/>
                <a:ext cx="75703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This form,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800" dirty="0"/>
                  <a:t> turns out to be very useful.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6FE7BC-3903-49BB-B68F-E23DD251F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76196"/>
                <a:ext cx="7570304" cy="523220"/>
              </a:xfrm>
              <a:prstGeom prst="rect">
                <a:avLst/>
              </a:prstGeom>
              <a:blipFill>
                <a:blip r:embed="rId4"/>
                <a:stretch>
                  <a:fillRect l="-1692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6332AFE2-4C0F-4F8C-8A2A-8355E4C47B6E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09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7EA1-5813-4324-8757-7FBB129E8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35" y="299802"/>
            <a:ext cx="10515600" cy="1325563"/>
          </a:xfrm>
        </p:spPr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11C246-126B-4232-B039-249858019501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3074504" y="2179778"/>
                <a:ext cx="5403574" cy="108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11C246-126B-4232-B039-2498580195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4504" y="2179778"/>
                <a:ext cx="5403574" cy="1083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3216F6-AEEC-4F8B-8E08-008A054F4EBA}"/>
              </a:ext>
            </a:extLst>
          </p:cNvPr>
          <p:cNvSpPr txBox="1"/>
          <p:nvPr/>
        </p:nvSpPr>
        <p:spPr>
          <a:xfrm>
            <a:off x="669235" y="1525939"/>
            <a:ext cx="7166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Cumulative Distribution Function (CDF) is defined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B1D5F6-AACA-4CE5-BF3E-6DBDDCE1A350}"/>
                  </a:ext>
                </a:extLst>
              </p:cNvPr>
              <p:cNvSpPr txBox="1"/>
              <p:nvPr/>
            </p:nvSpPr>
            <p:spPr>
              <a:xfrm>
                <a:off x="669235" y="3577593"/>
                <a:ext cx="9428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order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’s,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we can write this as: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B1D5F6-AACA-4CE5-BF3E-6DBDDCE1A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5" y="3577593"/>
                <a:ext cx="9428921" cy="461665"/>
              </a:xfrm>
              <a:prstGeom prst="rect">
                <a:avLst/>
              </a:prstGeom>
              <a:blipFill>
                <a:blip r:embed="rId3"/>
                <a:stretch>
                  <a:fillRect l="-103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812914DE-C4D1-4F9B-92C5-F23C3AB4B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6026" y="4370207"/>
                <a:ext cx="5403574" cy="119090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812914DE-C4D1-4F9B-92C5-F23C3AB4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026" y="4370207"/>
                <a:ext cx="5403574" cy="1190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9C655-3823-4026-A10F-58A099F4D638}"/>
                  </a:ext>
                </a:extLst>
              </p:cNvPr>
              <p:cNvSpPr txBox="1"/>
              <p:nvPr/>
            </p:nvSpPr>
            <p:spPr>
              <a:xfrm>
                <a:off x="669234" y="5892059"/>
                <a:ext cx="94289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when we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19C655-3823-4026-A10F-58A099F4D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4" y="5892059"/>
                <a:ext cx="9428921" cy="461665"/>
              </a:xfrm>
              <a:prstGeom prst="rect">
                <a:avLst/>
              </a:prstGeom>
              <a:blipFill>
                <a:blip r:embed="rId5"/>
                <a:stretch>
                  <a:fillRect l="-103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0D4EEB08-F88C-4855-9A18-0F23D20DD486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BFFB-6F06-440A-8D15-0A683DC4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for our trash categories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74AAC0-923E-403E-A1C6-3EB60C3279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318599"/>
                  </p:ext>
                </p:extLst>
              </p:nvPr>
            </p:nvGraphicFramePr>
            <p:xfrm>
              <a:off x="4634948" y="4267835"/>
              <a:ext cx="538794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3383">
                      <a:extLst>
                        <a:ext uri="{9D8B030D-6E8A-4147-A177-3AD203B41FA5}">
                          <a16:colId xmlns:a16="http://schemas.microsoft.com/office/drawing/2014/main" val="3381156769"/>
                        </a:ext>
                      </a:extLst>
                    </a:gridCol>
                    <a:gridCol w="809487">
                      <a:extLst>
                        <a:ext uri="{9D8B030D-6E8A-4147-A177-3AD203B41FA5}">
                          <a16:colId xmlns:a16="http://schemas.microsoft.com/office/drawing/2014/main" val="1655644722"/>
                        </a:ext>
                      </a:extLst>
                    </a:gridCol>
                    <a:gridCol w="3135071">
                      <a:extLst>
                        <a:ext uri="{9D8B030D-6E8A-4147-A177-3AD203B41FA5}">
                          <a16:colId xmlns:a16="http://schemas.microsoft.com/office/drawing/2014/main" val="6791355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Category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r.v.</a:t>
                          </a:r>
                          <a:r>
                            <a:rPr lang="en-US" b="1" i="0" baseline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286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Cardboard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≤0</m:t>
                                  </m:r>
                                </m:e>
                              </m:d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>
                              <a:latin typeface="+mn-lt"/>
                            </a:rPr>
                            <a:t>0.20,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endParaRPr lang="en-US" dirty="0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480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Paper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d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>
                              <a:latin typeface="+mn-lt"/>
                            </a:rPr>
                            <a:t>0.50,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US" dirty="0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383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Cans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≤2</m:t>
                                  </m:r>
                                </m:e>
                              </m:d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>
                              <a:latin typeface="+mn-lt"/>
                            </a:rPr>
                            <a:t>0.75,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endParaRPr lang="en-US" dirty="0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320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Scrap Metal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≤3</m:t>
                                  </m:r>
                                </m:e>
                              </m:d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>
                              <a:latin typeface="+mn-lt"/>
                            </a:rPr>
                            <a:t>0.90,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oMath>
                          </a14:m>
                          <a:endParaRPr lang="en-US" dirty="0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48383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Bottle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≤4</m:t>
                                  </m:r>
                                </m:e>
                              </m:d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dirty="0">
                              <a:latin typeface="+mn-lt"/>
                            </a:rPr>
                            <a:t>1.00,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oMath>
                          </a14:m>
                          <a:endParaRPr lang="en-US" dirty="0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903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5974AAC0-923E-403E-A1C6-3EB60C3279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318599"/>
                  </p:ext>
                </p:extLst>
              </p:nvPr>
            </p:nvGraphicFramePr>
            <p:xfrm>
              <a:off x="4634948" y="4267835"/>
              <a:ext cx="538794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3383">
                      <a:extLst>
                        <a:ext uri="{9D8B030D-6E8A-4147-A177-3AD203B41FA5}">
                          <a16:colId xmlns:a16="http://schemas.microsoft.com/office/drawing/2014/main" val="3381156769"/>
                        </a:ext>
                      </a:extLst>
                    </a:gridCol>
                    <a:gridCol w="809487">
                      <a:extLst>
                        <a:ext uri="{9D8B030D-6E8A-4147-A177-3AD203B41FA5}">
                          <a16:colId xmlns:a16="http://schemas.microsoft.com/office/drawing/2014/main" val="1655644722"/>
                        </a:ext>
                      </a:extLst>
                    </a:gridCol>
                    <a:gridCol w="3135071">
                      <a:extLst>
                        <a:ext uri="{9D8B030D-6E8A-4147-A177-3AD203B41FA5}">
                          <a16:colId xmlns:a16="http://schemas.microsoft.com/office/drawing/2014/main" val="6791355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2" t="-8197" r="-275105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8947" t="-8197" r="-390226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039" t="-8197" r="-777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286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Cardboard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039" t="-108197" r="-777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480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Paper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039" t="-208197" r="-777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383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Cans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039" t="-308197" r="-777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320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Scrap Metal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039" t="-408197" r="-777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48383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Bottle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039" t="-508197" r="-777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903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363AC6A1-DD58-4F8E-BCEC-642AA0296C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4213" y="2829097"/>
                <a:ext cx="5403574" cy="1033937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363AC6A1-DD58-4F8E-BCEC-642AA0296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213" y="2829097"/>
                <a:ext cx="5403574" cy="1033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6E0BAA-DEDD-478D-92C9-E795D9D40791}"/>
              </a:ext>
            </a:extLst>
          </p:cNvPr>
          <p:cNvSpPr txBox="1"/>
          <p:nvPr/>
        </p:nvSpPr>
        <p:spPr>
          <a:xfrm>
            <a:off x="800868" y="1690688"/>
            <a:ext cx="7668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is straightforward to compute the CDF for the </a:t>
            </a:r>
            <a:r>
              <a:rPr lang="en-US" sz="2800" dirty="0" err="1"/>
              <a:t>r.v.</a:t>
            </a:r>
            <a:r>
              <a:rPr lang="en-US" sz="2800" dirty="0"/>
              <a:t> associated to various trash categories: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3961EC10-2D93-4A8D-85B7-0BE88066E4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579369"/>
                  </p:ext>
                </p:extLst>
              </p:nvPr>
            </p:nvGraphicFramePr>
            <p:xfrm>
              <a:off x="1326615" y="4268274"/>
              <a:ext cx="1834029" cy="24507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325">
                      <a:extLst>
                        <a:ext uri="{9D8B030D-6E8A-4147-A177-3AD203B41FA5}">
                          <a16:colId xmlns:a16="http://schemas.microsoft.com/office/drawing/2014/main" val="391618584"/>
                        </a:ext>
                      </a:extLst>
                    </a:gridCol>
                    <a:gridCol w="864704">
                      <a:extLst>
                        <a:ext uri="{9D8B030D-6E8A-4147-A177-3AD203B41FA5}">
                          <a16:colId xmlns:a16="http://schemas.microsoft.com/office/drawing/2014/main" val="2153239701"/>
                        </a:ext>
                      </a:extLst>
                    </a:gridCol>
                  </a:tblGrid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b="1" i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r.v.</a:t>
                          </a:r>
                          <a:r>
                            <a:rPr lang="en-US" b="1" i="0" baseline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130449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606633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703242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9310131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2901324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410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3961EC10-2D93-4A8D-85B7-0BE88066E4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579369"/>
                  </p:ext>
                </p:extLst>
              </p:nvPr>
            </p:nvGraphicFramePr>
            <p:xfrm>
              <a:off x="1326615" y="4268274"/>
              <a:ext cx="1834029" cy="24507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69325">
                      <a:extLst>
                        <a:ext uri="{9D8B030D-6E8A-4147-A177-3AD203B41FA5}">
                          <a16:colId xmlns:a16="http://schemas.microsoft.com/office/drawing/2014/main" val="391618584"/>
                        </a:ext>
                      </a:extLst>
                    </a:gridCol>
                    <a:gridCol w="864704">
                      <a:extLst>
                        <a:ext uri="{9D8B030D-6E8A-4147-A177-3AD203B41FA5}">
                          <a16:colId xmlns:a16="http://schemas.microsoft.com/office/drawing/2014/main" val="2153239701"/>
                        </a:ext>
                      </a:extLst>
                    </a:gridCol>
                  </a:tblGrid>
                  <a:tr h="4084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25" t="-7463" r="-91250" b="-5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380" t="-7463" r="-2817" b="-5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130449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606633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4703242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9310131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2901324"/>
                      </a:ext>
                    </a:extLst>
                  </a:tr>
                  <a:tr h="40845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</a:t>
                          </a:r>
                        </a:p>
                      </a:txBody>
                      <a:tcPr>
                        <a:solidFill>
                          <a:schemeClr val="tx1">
                            <a:alpha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24105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C8FB4F5-89DA-48D3-9668-12A84BFA3184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4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3F67-5EDA-462B-86A6-05168241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Simulation by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576EF3-D7EE-4754-BD8D-E0A1444B1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1208026" cy="50920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So,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how can we generate a sequence of samples</a:t>
                </a:r>
                <a:r>
                  <a:rPr lang="en-US" sz="2400" dirty="0"/>
                  <a:t>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𝑐𝑎𝑟𝑑𝑏𝑜𝑎𝑟𝑑</m:t>
                    </m:r>
                  </m:oMath>
                </a14:m>
                <a:r>
                  <a:rPr lang="en-US" sz="2400" dirty="0"/>
                  <a:t> for approximately 20% of the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𝑝𝑎𝑝𝑒𝑟</m:t>
                    </m:r>
                  </m:oMath>
                </a14:m>
                <a:r>
                  <a:rPr lang="en-US" sz="2400" dirty="0"/>
                  <a:t> for approximately 30% of the samples, etc.?</a:t>
                </a:r>
              </a:p>
              <a:p>
                <a:r>
                  <a:rPr lang="en-US" sz="2400" dirty="0"/>
                  <a:t>Sadly, most programming languages do not include library functions to sample from arbitrary probability distributions.</a:t>
                </a:r>
              </a:p>
              <a:p>
                <a:r>
                  <a:rPr lang="en-US" sz="2400" dirty="0"/>
                  <a:t>Happily, the is almost always a random number generator that generates a random sample from the unit interval,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notation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2400" dirty="0"/>
                  <a:t> indicates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a number chosen at random from the interval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sz="2400" dirty="0"/>
                  <a:t>, and that all possible outcomes are equally likely.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Let’s see how to use this…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576EF3-D7EE-4754-BD8D-E0A1444B1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1208026" cy="5092010"/>
              </a:xfrm>
              <a:blipFill>
                <a:blip r:embed="rId2"/>
                <a:stretch>
                  <a:fillRect l="-793" t="-1493" r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5AEBBA17-5FA6-4FFF-A9E9-703106F5C766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9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E1ED-D39D-4EE7-A31D-2C382E95E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-42606"/>
            <a:ext cx="10515600" cy="1325563"/>
          </a:xfrm>
        </p:spPr>
        <p:txBody>
          <a:bodyPr/>
          <a:lstStyle/>
          <a:p>
            <a:r>
              <a:rPr lang="en-US" dirty="0"/>
              <a:t>Simulation by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ADE07-E521-4BBC-8C43-2C26C774E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9417" y="1001521"/>
                <a:ext cx="10515600" cy="5628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we generate the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=0.97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ADE07-E521-4BBC-8C43-2C26C774E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9417" y="1001521"/>
                <a:ext cx="10515600" cy="562872"/>
              </a:xfrm>
              <a:blipFill>
                <a:blip r:embed="rId2"/>
                <a:stretch>
                  <a:fillRect l="-1217" t="-17204" b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6945391-512A-4AA5-896A-201F54A328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6893443"/>
                  </p:ext>
                </p:extLst>
              </p:nvPr>
            </p:nvGraphicFramePr>
            <p:xfrm>
              <a:off x="639417" y="1999803"/>
              <a:ext cx="3515139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0844">
                      <a:extLst>
                        <a:ext uri="{9D8B030D-6E8A-4147-A177-3AD203B41FA5}">
                          <a16:colId xmlns:a16="http://schemas.microsoft.com/office/drawing/2014/main" val="3381156769"/>
                        </a:ext>
                      </a:extLst>
                    </a:gridCol>
                    <a:gridCol w="844826">
                      <a:extLst>
                        <a:ext uri="{9D8B030D-6E8A-4147-A177-3AD203B41FA5}">
                          <a16:colId xmlns:a16="http://schemas.microsoft.com/office/drawing/2014/main" val="1655644722"/>
                        </a:ext>
                      </a:extLst>
                    </a:gridCol>
                    <a:gridCol w="1719469">
                      <a:extLst>
                        <a:ext uri="{9D8B030D-6E8A-4147-A177-3AD203B41FA5}">
                          <a16:colId xmlns:a16="http://schemas.microsoft.com/office/drawing/2014/main" val="6791355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i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r.v.</a:t>
                          </a:r>
                          <a:r>
                            <a:rPr lang="en-US" b="1" i="0" baseline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286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n-lt"/>
                            </a:rPr>
                            <a:t>0.20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480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n-lt"/>
                            </a:rPr>
                            <a:t>0.50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383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n-lt"/>
                            </a:rPr>
                            <a:t>0.75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320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n-lt"/>
                            </a:rPr>
                            <a:t>0.95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48383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n-lt"/>
                            </a:rPr>
                            <a:t>1.00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903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56945391-512A-4AA5-896A-201F54A328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6893443"/>
                  </p:ext>
                </p:extLst>
              </p:nvPr>
            </p:nvGraphicFramePr>
            <p:xfrm>
              <a:off x="639417" y="1999803"/>
              <a:ext cx="3515139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50844">
                      <a:extLst>
                        <a:ext uri="{9D8B030D-6E8A-4147-A177-3AD203B41FA5}">
                          <a16:colId xmlns:a16="http://schemas.microsoft.com/office/drawing/2014/main" val="3381156769"/>
                        </a:ext>
                      </a:extLst>
                    </a:gridCol>
                    <a:gridCol w="844826">
                      <a:extLst>
                        <a:ext uri="{9D8B030D-6E8A-4147-A177-3AD203B41FA5}">
                          <a16:colId xmlns:a16="http://schemas.microsoft.com/office/drawing/2014/main" val="1655644722"/>
                        </a:ext>
                      </a:extLst>
                    </a:gridCol>
                    <a:gridCol w="1719469">
                      <a:extLst>
                        <a:ext uri="{9D8B030D-6E8A-4147-A177-3AD203B41FA5}">
                          <a16:colId xmlns:a16="http://schemas.microsoft.com/office/drawing/2014/main" val="67913557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41" t="-4762" r="-273077" b="-3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2950" t="-4762" r="-206475" b="-3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594" t="-4762" r="-1413" b="-30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8286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n-lt"/>
                            </a:rPr>
                            <a:t>0.20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480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n-lt"/>
                            </a:rPr>
                            <a:t>0.50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3830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n-lt"/>
                            </a:rPr>
                            <a:t>0.75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320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n-lt"/>
                            </a:rPr>
                            <a:t>0.95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48383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+mn-lt"/>
                            </a:rPr>
                            <a:t>1.00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903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8AF428-C4F4-4658-9A7C-3A58F1A3AE70}"/>
                  </a:ext>
                </a:extLst>
              </p:cNvPr>
              <p:cNvSpPr txBox="1"/>
              <p:nvPr/>
            </p:nvSpPr>
            <p:spPr>
              <a:xfrm>
                <a:off x="4353339" y="1946800"/>
                <a:ext cx="739471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B050"/>
                    </a:solidFill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0.95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_1=0.97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≤1.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probability that this occurs is exactly 0.05, since the probability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/>
                  <a:t>for the </a:t>
                </a:r>
                <a:r>
                  <a:rPr lang="en-US" sz="2000" dirty="0"/>
                  <a:t>uniform distribution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𝑏𝑜𝑡𝑡𝑙𝑒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)=0.05</m:t>
                    </m:r>
                  </m:oMath>
                </a14:m>
                <a:r>
                  <a:rPr lang="en-US" sz="2000" dirty="0"/>
                  <a:t> …. Return category bottle.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8AF428-C4F4-4658-9A7C-3A58F1A3A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339" y="1946800"/>
                <a:ext cx="7394713" cy="1323439"/>
              </a:xfrm>
              <a:prstGeom prst="rect">
                <a:avLst/>
              </a:prstGeom>
              <a:blipFill>
                <a:blip r:embed="rId4"/>
                <a:stretch>
                  <a:fillRect l="-742" t="-2304" r="-1566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02D962-A624-44FA-B4FB-62C6100B3F87}"/>
                  </a:ext>
                </a:extLst>
              </p:cNvPr>
              <p:cNvSpPr txBox="1"/>
              <p:nvPr/>
            </p:nvSpPr>
            <p:spPr>
              <a:xfrm>
                <a:off x="639417" y="4714782"/>
                <a:ext cx="11287540" cy="1938992"/>
              </a:xfrm>
              <a:prstGeom prst="rect">
                <a:avLst/>
              </a:prstGeom>
              <a:noFill/>
              <a:ln w="444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solidFill>
                      <a:srgbClr val="C00000"/>
                    </a:solidFill>
                  </a:rPr>
                  <a:t>We can generalize this to develop an algorithm that draws a sample from an arbitrary distribution.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Generate a sample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Determine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/>
                  <a:t>Select category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02D962-A624-44FA-B4FB-62C6100B3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7" y="4714782"/>
                <a:ext cx="11287540" cy="1938992"/>
              </a:xfrm>
              <a:prstGeom prst="rect">
                <a:avLst/>
              </a:prstGeom>
              <a:blipFill>
                <a:blip r:embed="rId5"/>
                <a:stretch>
                  <a:fillRect l="-699" t="-1538" b="-5231"/>
                </a:stretch>
              </a:blipFill>
              <a:ln w="444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8D1E1A-246B-42A2-8047-0F898D922FBA}"/>
                  </a:ext>
                </a:extLst>
              </p:cNvPr>
              <p:cNvSpPr txBox="1"/>
              <p:nvPr/>
            </p:nvSpPr>
            <p:spPr>
              <a:xfrm>
                <a:off x="4353339" y="3423294"/>
                <a:ext cx="739471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B050"/>
                    </a:solidFill>
                  </a:rPr>
                  <a:t>Similarly,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20&lt;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=0.29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≤0.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probability that this occurs is exactly 0.30.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𝑝𝑎𝑝𝑒𝑟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)=0.30</m:t>
                    </m:r>
                  </m:oMath>
                </a14:m>
                <a:r>
                  <a:rPr lang="en-US" sz="2000" dirty="0"/>
                  <a:t> … Return category paper.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8D1E1A-246B-42A2-8047-0F898D922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339" y="3423294"/>
                <a:ext cx="7394713" cy="1015663"/>
              </a:xfrm>
              <a:prstGeom prst="rect">
                <a:avLst/>
              </a:prstGeom>
              <a:blipFill>
                <a:blip r:embed="rId6"/>
                <a:stretch>
                  <a:fillRect l="-742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507164B-AD92-40C1-9B54-2288BF5575FE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3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56DA-EBB7-4E45-B955-8820C811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52" y="378377"/>
            <a:ext cx="10515600" cy="1325563"/>
          </a:xfrm>
        </p:spPr>
        <p:txBody>
          <a:bodyPr/>
          <a:lstStyle/>
          <a:p>
            <a:r>
              <a:rPr lang="en-US" dirty="0"/>
              <a:t>Use the book!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29851-BA20-43F8-9099-AD35F26B8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964" y="265044"/>
            <a:ext cx="7500731" cy="6410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</a:rPr>
              <a:t>Now is the time to visit the online book, explore the concepts, and play with the code to ensure that you understand what we have just discussed.</a:t>
            </a:r>
            <a:endParaRPr lang="en-US" i="1" dirty="0"/>
          </a:p>
          <a:p>
            <a:r>
              <a:rPr lang="en-US" i="1" dirty="0"/>
              <a:t>Try different prior distributions, and build the corresponding CDF.</a:t>
            </a:r>
          </a:p>
          <a:p>
            <a:r>
              <a:rPr lang="en-US" i="1" dirty="0"/>
              <a:t>Be sure that your hand calculations match the results from the code.</a:t>
            </a:r>
          </a:p>
          <a:p>
            <a:r>
              <a:rPr lang="en-US" i="1" dirty="0"/>
              <a:t>Generate many samples. Compare the sample distribution (i.e., the proportion of occurrences of each category) to the true prior.</a:t>
            </a:r>
          </a:p>
          <a:p>
            <a:r>
              <a:rPr lang="en-US" i="1" dirty="0"/>
              <a:t>Increase the number of samples. You should notice that the sampling distribution becomes increasingly similar to the true prior as you increase the number of samples.</a:t>
            </a:r>
          </a:p>
        </p:txBody>
      </p:sp>
      <p:pic>
        <p:nvPicPr>
          <p:cNvPr id="2050" name="Picture 2" descr="Use the Force Luke personalized/star Wars/ Quotes for - Etsy">
            <a:extLst>
              <a:ext uri="{FF2B5EF4-FFF2-40B4-BE49-F238E27FC236}">
                <a16:creationId xmlns:a16="http://schemas.microsoft.com/office/drawing/2014/main" id="{30A3061A-F11F-0A4A-EC0F-4D41B4CD9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20" y="2101506"/>
            <a:ext cx="255270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85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2B1D-3D62-4F24-9325-9D2844D1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Taxonomy of Robotics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45996-8B7D-487E-81A6-C5CB27510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0541"/>
            <a:ext cx="10938641" cy="48037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For each module in this class, we’ll consider six distinct aspects of robotics: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solidFill>
                  <a:srgbClr val="C00000"/>
                </a:solidFill>
              </a:rPr>
              <a:t>State:</a:t>
            </a:r>
            <a:r>
              <a:rPr lang="en-US" dirty="0"/>
              <a:t> How does the robot represent its world, and itself?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solidFill>
                  <a:srgbClr val="C00000"/>
                </a:solidFill>
              </a:rPr>
              <a:t>Actions:</a:t>
            </a:r>
            <a:r>
              <a:rPr lang="en-US" u="sng" dirty="0"/>
              <a:t> </a:t>
            </a:r>
            <a:r>
              <a:rPr lang="en-US" dirty="0"/>
              <a:t>What can the robot do, and how to represent this?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solidFill>
                  <a:srgbClr val="C00000"/>
                </a:solidFill>
              </a:rPr>
              <a:t>Sensors:</a:t>
            </a:r>
            <a:r>
              <a:rPr lang="en-US" dirty="0"/>
              <a:t> What information about the world can be ascertained via sensing, and how do we model this process?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solidFill>
                  <a:srgbClr val="C00000"/>
                </a:solidFill>
              </a:rPr>
              <a:t>Perception:</a:t>
            </a:r>
            <a:r>
              <a:rPr lang="en-US" dirty="0"/>
              <a:t> How can we combine sensor data with contextual knowledge to understand the current state?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solidFill>
                  <a:srgbClr val="C00000"/>
                </a:solidFill>
              </a:rPr>
              <a:t>Planning:</a:t>
            </a:r>
            <a:r>
              <a:rPr lang="en-US" dirty="0"/>
              <a:t> What actions should the robot execute to transform the state of the world into a desired goal state?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>
                <a:solidFill>
                  <a:srgbClr val="C00000"/>
                </a:solidFill>
              </a:rPr>
              <a:t>Learning: </a:t>
            </a:r>
            <a:r>
              <a:rPr lang="en-US" dirty="0"/>
              <a:t>How can the robot improve its knowledge over time, using information that it acquires during operation?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935A0-5B85-4A70-8AA0-B2ACE3257BA6}"/>
              </a:ext>
            </a:extLst>
          </p:cNvPr>
          <p:cNvSpPr txBox="1"/>
          <p:nvPr/>
        </p:nvSpPr>
        <p:spPr>
          <a:xfrm>
            <a:off x="838200" y="6308209"/>
            <a:ext cx="957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Each chapter of the book includes six sections, corresponding to these topics.</a:t>
            </a:r>
          </a:p>
        </p:txBody>
      </p:sp>
    </p:spTree>
    <p:extLst>
      <p:ext uri="{BB962C8B-B14F-4D97-AF65-F5344CB8AC3E}">
        <p14:creationId xmlns:p14="http://schemas.microsoft.com/office/powerpoint/2010/main" val="3815139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2C022-B52A-4A51-BE49-9A102834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D3A7A30-4DBF-4958-8FEA-2F0767D6F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0422" y="256273"/>
                <a:ext cx="6874904" cy="622442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For this problem, the robot either places an item of trash into one of three bins, or lets the item pass through the work cell. </a:t>
                </a:r>
              </a:p>
              <a:p>
                <a:pPr marL="0" indent="0">
                  <a:buNone/>
                </a:pPr>
                <a:r>
                  <a:rPr lang="en-US" sz="2400" dirty="0"/>
                  <a:t>This gives four possible actions: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:  Glass Bin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: Metal Bin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: Paper Bin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: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Nop</a:t>
                </a:r>
                <a:r>
                  <a:rPr lang="en-US" sz="2400" dirty="0">
                    <a:solidFill>
                      <a:srgbClr val="0070C0"/>
                    </a:solidFill>
                  </a:rPr>
                  <a:t> (let object pass through the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workcell</a:t>
                </a:r>
                <a:r>
                  <a:rPr lang="en-US" sz="24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For this chapter, we assume that actions are executed without error, every time.</a:t>
                </a:r>
              </a:p>
              <a:p>
                <a:pPr marL="0" indent="0">
                  <a:buNone/>
                </a:pPr>
                <a:r>
                  <a:rPr lang="en-US" sz="2400" dirty="0"/>
                  <a:t>However, since we don’t know with certainty the category for an item of trash in the work cell, the efficacy of an action is also uncertain.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ED3A7A30-4DBF-4958-8FEA-2F0767D6F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0422" y="256273"/>
                <a:ext cx="6874904" cy="6224426"/>
              </a:xfrm>
              <a:blipFill>
                <a:blip r:embed="rId2"/>
                <a:stretch>
                  <a:fillRect l="-1330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8B8F07C8-9326-4097-8586-F3D8A604DBA6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986A-B167-414D-ABAE-4DBCFB5A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61736"/>
          </a:xfrm>
        </p:spPr>
        <p:txBody>
          <a:bodyPr>
            <a:normAutofit fontScale="90000"/>
          </a:bodyPr>
          <a:lstStyle/>
          <a:p>
            <a:r>
              <a:rPr lang="en-US" dirty="0"/>
              <a:t>Assessing Risk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42C305-CD0F-4A2C-A1E4-BB5722272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020082"/>
              </p:ext>
            </p:extLst>
          </p:nvPr>
        </p:nvGraphicFramePr>
        <p:xfrm>
          <a:off x="368967" y="3600921"/>
          <a:ext cx="6958266" cy="3104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11">
                  <a:extLst>
                    <a:ext uri="{9D8B030D-6E8A-4147-A177-3AD203B41FA5}">
                      <a16:colId xmlns:a16="http://schemas.microsoft.com/office/drawing/2014/main" val="2657048563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1163449928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3992695781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1446843670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3497847543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1084991597"/>
                    </a:ext>
                  </a:extLst>
                </a:gridCol>
              </a:tblGrid>
              <a:tr h="616151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cardboard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scrap metal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bottle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339886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/>
                        <a:t>glass bin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519161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/>
                        <a:t>metal bin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95283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/>
                        <a:t>paper bin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614387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 err="1"/>
                        <a:t>nop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6504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24EEF01-12A4-45F7-93F0-59322538696B}"/>
              </a:ext>
            </a:extLst>
          </p:cNvPr>
          <p:cNvSpPr txBox="1"/>
          <p:nvPr/>
        </p:nvSpPr>
        <p:spPr>
          <a:xfrm>
            <a:off x="0" y="89581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Because there is uncertainty in the category of a piece of trash, the robot risks making mistakes when choosing 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mistakes have different costs.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Placing metal in the paper bin might seriously damage paper processing equipment</a:t>
            </a:r>
            <a:r>
              <a:rPr lang="en-US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Placing paper in the metal bin is unlikely to cause much harm</a:t>
            </a:r>
            <a:r>
              <a:rPr lang="en-US" sz="2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377C5-0E58-4160-AD98-41566368E7B2}"/>
              </a:ext>
            </a:extLst>
          </p:cNvPr>
          <p:cNvSpPr txBox="1"/>
          <p:nvPr/>
        </p:nvSpPr>
        <p:spPr>
          <a:xfrm>
            <a:off x="7680960" y="3438625"/>
            <a:ext cx="4286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account for these variations, we can define a table of costs for applying each action (rows) to each category (columns).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DEF4B7-BBEC-4DB1-92A7-4E0D6864A9C1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8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986A-B167-414D-ABAE-4DBCFB5A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61736"/>
          </a:xfrm>
        </p:spPr>
        <p:txBody>
          <a:bodyPr>
            <a:normAutofit fontScale="90000"/>
          </a:bodyPr>
          <a:lstStyle/>
          <a:p>
            <a:r>
              <a:rPr lang="en-US" dirty="0"/>
              <a:t>Assessing Risk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42C305-CD0F-4A2C-A1E4-BB5722272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649260"/>
              </p:ext>
            </p:extLst>
          </p:nvPr>
        </p:nvGraphicFramePr>
        <p:xfrm>
          <a:off x="368967" y="3600921"/>
          <a:ext cx="6958266" cy="3104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11">
                  <a:extLst>
                    <a:ext uri="{9D8B030D-6E8A-4147-A177-3AD203B41FA5}">
                      <a16:colId xmlns:a16="http://schemas.microsoft.com/office/drawing/2014/main" val="2657048563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1163449928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3992695781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1446843670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3497847543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1084991597"/>
                    </a:ext>
                  </a:extLst>
                </a:gridCol>
              </a:tblGrid>
              <a:tr h="616151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cardboard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scrap metal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bottle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339886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/>
                        <a:t>glass bin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519161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/>
                        <a:t>metal bin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95283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/>
                        <a:t>paper bin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614387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 err="1"/>
                        <a:t>nop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6504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24EEF01-12A4-45F7-93F0-59322538696B}"/>
              </a:ext>
            </a:extLst>
          </p:cNvPr>
          <p:cNvSpPr txBox="1"/>
          <p:nvPr/>
        </p:nvSpPr>
        <p:spPr>
          <a:xfrm>
            <a:off x="0" y="68406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Because there is uncertainty in the category of a piece of trash, the robot risks making mistakes when choosing 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mistakes have different costs.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Placing metal in the paper bin might seriously damage paper processing equipment.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Placing paper in the metal bin is unlikely to cause much harm.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0CA6D-5101-4B46-BA09-B4A38781D15E}"/>
              </a:ext>
            </a:extLst>
          </p:cNvPr>
          <p:cNvSpPr txBox="1"/>
          <p:nvPr/>
        </p:nvSpPr>
        <p:spPr>
          <a:xfrm>
            <a:off x="7652084" y="3600921"/>
            <a:ext cx="4283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assign zero costs to correct actions.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025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986A-B167-414D-ABAE-4DBCFB5A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61736"/>
          </a:xfrm>
        </p:spPr>
        <p:txBody>
          <a:bodyPr>
            <a:normAutofit fontScale="90000"/>
          </a:bodyPr>
          <a:lstStyle/>
          <a:p>
            <a:r>
              <a:rPr lang="en-US" dirty="0"/>
              <a:t>Assessing Risk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42C305-CD0F-4A2C-A1E4-BB5722272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82637"/>
              </p:ext>
            </p:extLst>
          </p:nvPr>
        </p:nvGraphicFramePr>
        <p:xfrm>
          <a:off x="368967" y="3600921"/>
          <a:ext cx="6958266" cy="3104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711">
                  <a:extLst>
                    <a:ext uri="{9D8B030D-6E8A-4147-A177-3AD203B41FA5}">
                      <a16:colId xmlns:a16="http://schemas.microsoft.com/office/drawing/2014/main" val="2657048563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1163449928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3992695781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1446843670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3497847543"/>
                    </a:ext>
                  </a:extLst>
                </a:gridCol>
                <a:gridCol w="1159711">
                  <a:extLst>
                    <a:ext uri="{9D8B030D-6E8A-4147-A177-3AD203B41FA5}">
                      <a16:colId xmlns:a16="http://schemas.microsoft.com/office/drawing/2014/main" val="1084991597"/>
                    </a:ext>
                  </a:extLst>
                </a:gridCol>
              </a:tblGrid>
              <a:tr h="616151"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cardboard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scrap metal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bottle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339886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/>
                        <a:t>glass bin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519161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/>
                        <a:t>metal bin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95283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/>
                        <a:t>paper bin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614387"/>
                  </a:ext>
                </a:extLst>
              </a:tr>
              <a:tr h="616151">
                <a:tc>
                  <a:txBody>
                    <a:bodyPr/>
                    <a:lstStyle/>
                    <a:p>
                      <a:r>
                        <a:rPr lang="en-US" b="1" dirty="0" err="1"/>
                        <a:t>nop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6504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24EEF01-12A4-45F7-93F0-59322538696B}"/>
              </a:ext>
            </a:extLst>
          </p:cNvPr>
          <p:cNvSpPr txBox="1"/>
          <p:nvPr/>
        </p:nvSpPr>
        <p:spPr>
          <a:xfrm>
            <a:off x="0" y="684061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Because there is uncertainty in the category of a piece of trash, the robot risks making mistakes when choosing 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mistakes have different costs.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Placing metal in the paper bin could cause serious damage of paper processing equipment.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Placing paper in the metal bin is unlikely to cause much harm.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0CA6D-5101-4B46-BA09-B4A38781D15E}"/>
              </a:ext>
            </a:extLst>
          </p:cNvPr>
          <p:cNvSpPr txBox="1"/>
          <p:nvPr/>
        </p:nvSpPr>
        <p:spPr>
          <a:xfrm>
            <a:off x="7652084" y="3600921"/>
            <a:ext cx="42832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assign zero costs to correct actions.</a:t>
            </a:r>
          </a:p>
          <a:p>
            <a:endParaRPr lang="en-US" sz="2400" dirty="0"/>
          </a:p>
          <a:p>
            <a:r>
              <a:rPr lang="en-US" sz="2400" dirty="0"/>
              <a:t>The cost of </a:t>
            </a:r>
            <a:r>
              <a:rPr lang="en-US" sz="2400" dirty="0" err="1"/>
              <a:t>Nop</a:t>
            </a:r>
            <a:r>
              <a:rPr lang="en-US" sz="2400" dirty="0"/>
              <a:t> is due to the need for human labor to sort the item of trash.</a:t>
            </a:r>
          </a:p>
        </p:txBody>
      </p:sp>
    </p:spTree>
    <p:extLst>
      <p:ext uri="{BB962C8B-B14F-4D97-AF65-F5344CB8AC3E}">
        <p14:creationId xmlns:p14="http://schemas.microsoft.com/office/powerpoint/2010/main" val="1619244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C449-51D0-420C-A2D8-52AFE65B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as a Random Variable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A1DEEA-C8D3-4631-910E-8CE035BA3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06764"/>
                <a:ext cx="1075061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Since we only have probabilistic knowledge of an item’s category, we can regard the cost of executing an action as a discrete random variable.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Consider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i="1" dirty="0">
                    <a:solidFill>
                      <a:srgbClr val="0070C0"/>
                    </a:solidFill>
                  </a:rPr>
                  <a:t>place the item in the mixed paper bin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dirty="0" err="1"/>
                  <a:t>r.v.</a:t>
                </a:r>
                <a:r>
                  <a:rPr lang="en-US" dirty="0"/>
                  <a:t> that denotes the cost of applying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From the table of costs, we see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∈{0,5,10,3}</m:t>
                    </m:r>
                  </m:oMath>
                </a14:m>
                <a:r>
                  <a:rPr lang="en-US" dirty="0"/>
                  <a:t>, since these are the only possible costs for this action.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What can we say about the probability distribution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A1DEEA-C8D3-4631-910E-8CE035BA3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06764"/>
                <a:ext cx="10750617" cy="4351338"/>
              </a:xfrm>
              <a:blipFill>
                <a:blip r:embed="rId2"/>
                <a:stretch>
                  <a:fillRect l="-1061" t="-2326" r="-1297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7D155E4-17C7-4687-BA48-07CB28E3A3B4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014C-5801-4B2B-9EB8-F03E7E75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9046"/>
          </a:xfrm>
        </p:spPr>
        <p:txBody>
          <a:bodyPr/>
          <a:lstStyle/>
          <a:p>
            <a:r>
              <a:rPr lang="en-US" dirty="0"/>
              <a:t>Computing </a:t>
            </a:r>
            <a:r>
              <a:rPr lang="en-US" dirty="0" err="1"/>
              <a:t>pmf’s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720B1-3F32-4831-990F-579DE0DCB6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4134" y="739534"/>
                <a:ext cx="10515600" cy="24701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the </a:t>
                </a:r>
                <a:r>
                  <a:rPr lang="en-US" dirty="0" err="1"/>
                  <a:t>pmf</a:t>
                </a:r>
                <a:r>
                  <a:rPr lang="en-US" dirty="0"/>
                  <a:t>, recall that the random variable is a mapping from outcomes to real numbers.</a:t>
                </a:r>
              </a:p>
              <a:p>
                <a:pPr marL="0" indent="0">
                  <a:buNone/>
                </a:pPr>
                <a:r>
                  <a:rPr lang="en-US" dirty="0"/>
                  <a:t>There are five possible outcomes. The object must be from one of five categories, each of which has a cost.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9720B1-3F32-4831-990F-579DE0DCB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4134" y="739534"/>
                <a:ext cx="10515600" cy="2470134"/>
              </a:xfrm>
              <a:blipFill>
                <a:blip r:embed="rId2"/>
                <a:stretch>
                  <a:fillRect l="-1159" t="-394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0B6B3F-D44E-499C-864A-5F96FE8DC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067569"/>
              </p:ext>
            </p:extLst>
          </p:nvPr>
        </p:nvGraphicFramePr>
        <p:xfrm>
          <a:off x="433939" y="3795185"/>
          <a:ext cx="243847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513">
                  <a:extLst>
                    <a:ext uri="{9D8B030D-6E8A-4147-A177-3AD203B41FA5}">
                      <a16:colId xmlns:a16="http://schemas.microsoft.com/office/drawing/2014/main" val="1844804491"/>
                    </a:ext>
                  </a:extLst>
                </a:gridCol>
                <a:gridCol w="702108">
                  <a:extLst>
                    <a:ext uri="{9D8B030D-6E8A-4147-A177-3AD203B41FA5}">
                      <a16:colId xmlns:a16="http://schemas.microsoft.com/office/drawing/2014/main" val="3714051909"/>
                    </a:ext>
                  </a:extLst>
                </a:gridCol>
                <a:gridCol w="600849">
                  <a:extLst>
                    <a:ext uri="{9D8B030D-6E8A-4147-A177-3AD203B41FA5}">
                      <a16:colId xmlns:a16="http://schemas.microsoft.com/office/drawing/2014/main" val="1223127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P(C)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52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cardboard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3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07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09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scrap 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75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7604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CB01C3-E7E5-4867-880A-031DB91E4A61}"/>
                  </a:ext>
                </a:extLst>
              </p:cNvPr>
              <p:cNvSpPr txBox="1"/>
              <p:nvPr/>
            </p:nvSpPr>
            <p:spPr>
              <a:xfrm>
                <a:off x="4196614" y="3648333"/>
                <a:ext cx="67184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cardboard and paper.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𝑐𝑎𝑟𝑑𝑏𝑜𝑎𝑟𝑑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𝑝𝑎𝑝𝑒𝑟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𝑐𝑎𝑟𝑑𝑏𝑜𝑎𝑟𝑑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𝑝𝑎𝑝𝑒𝑟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CB01C3-E7E5-4867-880A-031DB91E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14" y="3648333"/>
                <a:ext cx="6718434" cy="923330"/>
              </a:xfrm>
              <a:prstGeom prst="rect">
                <a:avLst/>
              </a:prstGeom>
              <a:blipFill>
                <a:blip r:embed="rId3"/>
                <a:stretch>
                  <a:fillRect l="-544" t="-3289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5A9642-9165-4A11-8D12-38A19310F5E2}"/>
                  </a:ext>
                </a:extLst>
              </p:cNvPr>
              <p:cNvSpPr txBox="1"/>
              <p:nvPr/>
            </p:nvSpPr>
            <p:spPr>
              <a:xfrm>
                <a:off x="4196614" y="4739874"/>
                <a:ext cx="25306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for can.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𝑐𝑎𝑛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5A9642-9165-4A11-8D12-38A19310F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14" y="4739874"/>
                <a:ext cx="2530640" cy="923330"/>
              </a:xfrm>
              <a:prstGeom prst="rect">
                <a:avLst/>
              </a:prstGeom>
              <a:blipFill>
                <a:blip r:embed="rId4"/>
                <a:stretch>
                  <a:fillRect l="-1442" t="-3974" b="-7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076647-3513-434E-B8FD-C85060267C1A}"/>
                  </a:ext>
                </a:extLst>
              </p:cNvPr>
              <p:cNvSpPr txBox="1"/>
              <p:nvPr/>
            </p:nvSpPr>
            <p:spPr>
              <a:xfrm>
                <a:off x="7959289" y="4739874"/>
                <a:ext cx="24351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for bottle.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𝑏𝑜𝑡𝑡𝑙𝑒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076647-3513-434E-B8FD-C85060267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289" y="4739874"/>
                <a:ext cx="2435192" cy="923330"/>
              </a:xfrm>
              <a:prstGeom prst="rect">
                <a:avLst/>
              </a:prstGeom>
              <a:blipFill>
                <a:blip r:embed="rId5"/>
                <a:stretch>
                  <a:fillRect l="-1754" t="-3974" b="-7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90A45F-0022-4050-8F9D-4FDB6BF4CEA1}"/>
                  </a:ext>
                </a:extLst>
              </p:cNvPr>
              <p:cNvSpPr txBox="1"/>
              <p:nvPr/>
            </p:nvSpPr>
            <p:spPr>
              <a:xfrm>
                <a:off x="4196614" y="5843496"/>
                <a:ext cx="312821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for scrap metal.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𝑠𝑐𝑟𝑎𝑝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𝑚𝑒𝑡𝑎𝑙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b="0" dirty="0"/>
                  <a:t>0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=0.20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90A45F-0022-4050-8F9D-4FDB6BF4C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14" y="5843496"/>
                <a:ext cx="3128211" cy="923330"/>
              </a:xfrm>
              <a:prstGeom prst="rect">
                <a:avLst/>
              </a:prstGeom>
              <a:blipFill>
                <a:blip r:embed="rId6"/>
                <a:stretch>
                  <a:fillRect l="-1167" t="-3974" b="-7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56E7E97F-4F9A-420A-B289-10AC91C90623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6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  <p:bldP spid="9" grpId="0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E5CB-371A-470B-96A2-949E1171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4C94D-0A22-4A49-A1E8-43E569A42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Probabilities tell us something about a single outcome, but this isn’t really very useful.  Gamblers who make one-time bets based on probabilities can lose a lot of money.</a:t>
            </a:r>
          </a:p>
          <a:p>
            <a:r>
              <a:rPr lang="en-US" dirty="0"/>
              <a:t>Most robots operate for prolonged periods of time.</a:t>
            </a:r>
          </a:p>
          <a:p>
            <a:r>
              <a:rPr lang="en-US" dirty="0"/>
              <a:t>The notion of average cost over many trials seems like a useful thing to know.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rgbClr val="C00000"/>
                </a:solidFill>
              </a:rPr>
              <a:t>This is exactly the concept of expectation in probability theory.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262568-151E-4A75-8FD2-392F7AFA3FC6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7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2E5C-9696-45E2-B394-BF85C3EC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A68E28-58A7-481C-A0A6-C0675400DE84}"/>
                  </a:ext>
                </a:extLst>
              </p:cNvPr>
              <p:cNvSpPr txBox="1"/>
              <p:nvPr/>
            </p:nvSpPr>
            <p:spPr>
              <a:xfrm>
                <a:off x="3881230" y="2672816"/>
                <a:ext cx="316157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A68E28-58A7-481C-A0A6-C0675400D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230" y="2672816"/>
                <a:ext cx="3161570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DD987B-D558-4C64-A250-D6BD15EB88BD}"/>
                  </a:ext>
                </a:extLst>
              </p:cNvPr>
              <p:cNvSpPr txBox="1"/>
              <p:nvPr/>
            </p:nvSpPr>
            <p:spPr>
              <a:xfrm>
                <a:off x="838200" y="1397527"/>
                <a:ext cx="111171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a </a:t>
                </a:r>
                <a:r>
                  <a:rPr lang="en-US" sz="2400" dirty="0" err="1"/>
                  <a:t>r.v.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takes its values from a finite set,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the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expected value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denoted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2400" dirty="0"/>
                  <a:t>, is defined by: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DD987B-D558-4C64-A250-D6BD15EB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7527"/>
                <a:ext cx="11117175" cy="830997"/>
              </a:xfrm>
              <a:prstGeom prst="rect">
                <a:avLst/>
              </a:prstGeom>
              <a:blipFill>
                <a:blip r:embed="rId3"/>
                <a:stretch>
                  <a:fillRect l="-878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2091A-D135-4F37-808A-A104A2C4FEAF}"/>
                  </a:ext>
                </a:extLst>
              </p:cNvPr>
              <p:cNvSpPr txBox="1"/>
              <p:nvPr/>
            </p:nvSpPr>
            <p:spPr>
              <a:xfrm>
                <a:off x="838199" y="4851159"/>
                <a:ext cx="1135380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Expectation is a property of a probability distribution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2800" b="1" dirty="0"/>
                  <a:t> is </a:t>
                </a:r>
                <a:r>
                  <a:rPr lang="en-US" sz="2800" b="1" i="1" u="sng" dirty="0">
                    <a:solidFill>
                      <a:srgbClr val="C00000"/>
                    </a:solidFill>
                  </a:rPr>
                  <a:t>not</a:t>
                </a:r>
                <a:r>
                  <a:rPr lang="en-US" sz="2800" b="1" dirty="0"/>
                  <a:t> the value you should expect to see for any specific outcome!!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2091A-D135-4F37-808A-A104A2C4F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851159"/>
                <a:ext cx="11353801" cy="1384995"/>
              </a:xfrm>
              <a:prstGeom prst="rect">
                <a:avLst/>
              </a:prstGeom>
              <a:blipFill>
                <a:blip r:embed="rId4"/>
                <a:stretch>
                  <a:fillRect l="-913"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E685C624-AD60-42D3-9C96-1B6E9FAF86DA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2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B4E81-BD4A-426C-BD67-02FB77D3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63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F866B-4510-4120-9221-FF8F6328E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40387"/>
                <a:ext cx="10515600" cy="10533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a discrete </a:t>
                </a:r>
                <a:r>
                  <a:rPr lang="en-US" dirty="0" err="1"/>
                  <a:t>r.v.</a:t>
                </a:r>
                <a:r>
                  <a:rPr lang="en-US" dirty="0"/>
                  <a:t> that corresponds to the number of dots shown on a fair die.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F866B-4510-4120-9221-FF8F6328E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40387"/>
                <a:ext cx="10515600" cy="1053333"/>
              </a:xfrm>
              <a:blipFill>
                <a:blip r:embed="rId2"/>
                <a:stretch>
                  <a:fillRect l="-1159" t="-988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indoor, remote, white, control&#10;&#10;Description automatically generated">
            <a:extLst>
              <a:ext uri="{FF2B5EF4-FFF2-40B4-BE49-F238E27FC236}">
                <a16:creationId xmlns:a16="http://schemas.microsoft.com/office/drawing/2014/main" id="{494A61B7-6C1D-46AE-B226-BF0E5890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86" y="1963820"/>
            <a:ext cx="1454426" cy="1403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ADF18E-8B85-4CEF-B3A9-4EA6F220F895}"/>
                  </a:ext>
                </a:extLst>
              </p:cNvPr>
              <p:cNvSpPr txBox="1"/>
              <p:nvPr/>
            </p:nvSpPr>
            <p:spPr>
              <a:xfrm>
                <a:off x="838199" y="3136542"/>
                <a:ext cx="6437243" cy="98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1,2,3,4,5,6</m:t>
                        </m:r>
                      </m:e>
                    </m:d>
                  </m:oMath>
                </a14:m>
                <a:r>
                  <a:rPr lang="en-US" sz="24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/>
                  <a:t>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ADF18E-8B85-4CEF-B3A9-4EA6F220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136542"/>
                <a:ext cx="6437243" cy="985526"/>
              </a:xfrm>
              <a:prstGeom prst="rect">
                <a:avLst/>
              </a:prstGeom>
              <a:blipFill>
                <a:blip r:embed="rId4"/>
                <a:stretch>
                  <a:fillRect l="-1231" b="-1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654AAB-D002-4A5E-998B-DD72146BAB03}"/>
                  </a:ext>
                </a:extLst>
              </p:cNvPr>
              <p:cNvSpPr txBox="1"/>
              <p:nvPr/>
            </p:nvSpPr>
            <p:spPr>
              <a:xfrm>
                <a:off x="592205" y="4693929"/>
                <a:ext cx="11007589" cy="1211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=3.5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654AAB-D002-4A5E-998B-DD72146BA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5" y="4693929"/>
                <a:ext cx="11007589" cy="12112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E5FBF7B1-E3E4-4371-8E28-43A9C8FC9573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2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7FD0-0B1D-4B73-AFF9-7DAEFDDF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36105"/>
          </a:xfrm>
        </p:spPr>
        <p:txBody>
          <a:bodyPr/>
          <a:lstStyle/>
          <a:p>
            <a:r>
              <a:rPr lang="en-US" dirty="0"/>
              <a:t>Trash Sorting…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45A75-615D-4323-B149-D08CAD4D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66" y="1295868"/>
            <a:ext cx="10515600" cy="10361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now easily evaluate the expected cost for each action under the prior probability distribution.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5C8BB96-210B-437A-A72E-F7DD90E70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13039"/>
              </p:ext>
            </p:extLst>
          </p:nvPr>
        </p:nvGraphicFramePr>
        <p:xfrm>
          <a:off x="5852547" y="2993189"/>
          <a:ext cx="1222542" cy="2990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542">
                  <a:extLst>
                    <a:ext uri="{9D8B030D-6E8A-4147-A177-3AD203B41FA5}">
                      <a16:colId xmlns:a16="http://schemas.microsoft.com/office/drawing/2014/main" val="1844804491"/>
                    </a:ext>
                  </a:extLst>
                </a:gridCol>
              </a:tblGrid>
              <a:tr h="5752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Expected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528652"/>
                  </a:ext>
                </a:extLst>
              </a:tr>
              <a:tr h="57959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38217"/>
                  </a:ext>
                </a:extLst>
              </a:tr>
              <a:tr h="6361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079564"/>
                  </a:ext>
                </a:extLst>
              </a:tr>
              <a:tr h="64604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95113"/>
                  </a:ext>
                </a:extLst>
              </a:tr>
              <a:tr h="42738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7573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B3CFAFFC-04BB-4522-9B1B-B57F03DB1C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3816919"/>
                  </p:ext>
                </p:extLst>
              </p:nvPr>
            </p:nvGraphicFramePr>
            <p:xfrm>
              <a:off x="690266" y="2998808"/>
              <a:ext cx="5037918" cy="34862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9653">
                      <a:extLst>
                        <a:ext uri="{9D8B030D-6E8A-4147-A177-3AD203B41FA5}">
                          <a16:colId xmlns:a16="http://schemas.microsoft.com/office/drawing/2014/main" val="2657048563"/>
                        </a:ext>
                      </a:extLst>
                    </a:gridCol>
                    <a:gridCol w="835594">
                      <a:extLst>
                        <a:ext uri="{9D8B030D-6E8A-4147-A177-3AD203B41FA5}">
                          <a16:colId xmlns:a16="http://schemas.microsoft.com/office/drawing/2014/main" val="1163449928"/>
                        </a:ext>
                      </a:extLst>
                    </a:gridCol>
                    <a:gridCol w="843712">
                      <a:extLst>
                        <a:ext uri="{9D8B030D-6E8A-4147-A177-3AD203B41FA5}">
                          <a16:colId xmlns:a16="http://schemas.microsoft.com/office/drawing/2014/main" val="3992695781"/>
                        </a:ext>
                      </a:extLst>
                    </a:gridCol>
                    <a:gridCol w="839653">
                      <a:extLst>
                        <a:ext uri="{9D8B030D-6E8A-4147-A177-3AD203B41FA5}">
                          <a16:colId xmlns:a16="http://schemas.microsoft.com/office/drawing/2014/main" val="1446843670"/>
                        </a:ext>
                      </a:extLst>
                    </a:gridCol>
                    <a:gridCol w="839653">
                      <a:extLst>
                        <a:ext uri="{9D8B030D-6E8A-4147-A177-3AD203B41FA5}">
                          <a16:colId xmlns:a16="http://schemas.microsoft.com/office/drawing/2014/main" val="3497847543"/>
                        </a:ext>
                      </a:extLst>
                    </a:gridCol>
                    <a:gridCol w="839653">
                      <a:extLst>
                        <a:ext uri="{9D8B030D-6E8A-4147-A177-3AD203B41FA5}">
                          <a16:colId xmlns:a16="http://schemas.microsoft.com/office/drawing/2014/main" val="1084991597"/>
                        </a:ext>
                      </a:extLst>
                    </a:gridCol>
                  </a:tblGrid>
                  <a:tr h="480931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Card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board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can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scrap metal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bottle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339886"/>
                      </a:ext>
                    </a:extLst>
                  </a:tr>
                  <a:tr h="462952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glass bin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519161"/>
                      </a:ext>
                    </a:extLst>
                  </a:tr>
                  <a:tr h="462952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metal bin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295283"/>
                      </a:ext>
                    </a:extLst>
                  </a:tr>
                  <a:tr h="462952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paper bin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614387"/>
                      </a:ext>
                    </a:extLst>
                  </a:tr>
                  <a:tr h="462952">
                    <a:tc>
                      <a:txBody>
                        <a:bodyPr/>
                        <a:lstStyle/>
                        <a:p>
                          <a:r>
                            <a:rPr lang="en-US" b="1" dirty="0" err="1"/>
                            <a:t>nop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650411"/>
                      </a:ext>
                    </a:extLst>
                  </a:tr>
                  <a:tr h="4629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5072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B3CFAFFC-04BB-4522-9B1B-B57F03DB1C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3816919"/>
                  </p:ext>
                </p:extLst>
              </p:nvPr>
            </p:nvGraphicFramePr>
            <p:xfrm>
              <a:off x="690266" y="2998808"/>
              <a:ext cx="5037918" cy="34862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9653">
                      <a:extLst>
                        <a:ext uri="{9D8B030D-6E8A-4147-A177-3AD203B41FA5}">
                          <a16:colId xmlns:a16="http://schemas.microsoft.com/office/drawing/2014/main" val="2657048563"/>
                        </a:ext>
                      </a:extLst>
                    </a:gridCol>
                    <a:gridCol w="835594">
                      <a:extLst>
                        <a:ext uri="{9D8B030D-6E8A-4147-A177-3AD203B41FA5}">
                          <a16:colId xmlns:a16="http://schemas.microsoft.com/office/drawing/2014/main" val="1163449928"/>
                        </a:ext>
                      </a:extLst>
                    </a:gridCol>
                    <a:gridCol w="843712">
                      <a:extLst>
                        <a:ext uri="{9D8B030D-6E8A-4147-A177-3AD203B41FA5}">
                          <a16:colId xmlns:a16="http://schemas.microsoft.com/office/drawing/2014/main" val="3992695781"/>
                        </a:ext>
                      </a:extLst>
                    </a:gridCol>
                    <a:gridCol w="839653">
                      <a:extLst>
                        <a:ext uri="{9D8B030D-6E8A-4147-A177-3AD203B41FA5}">
                          <a16:colId xmlns:a16="http://schemas.microsoft.com/office/drawing/2014/main" val="1446843670"/>
                        </a:ext>
                      </a:extLst>
                    </a:gridCol>
                    <a:gridCol w="839653">
                      <a:extLst>
                        <a:ext uri="{9D8B030D-6E8A-4147-A177-3AD203B41FA5}">
                          <a16:colId xmlns:a16="http://schemas.microsoft.com/office/drawing/2014/main" val="3497847543"/>
                        </a:ext>
                      </a:extLst>
                    </a:gridCol>
                    <a:gridCol w="839653">
                      <a:extLst>
                        <a:ext uri="{9D8B030D-6E8A-4147-A177-3AD203B41FA5}">
                          <a16:colId xmlns:a16="http://schemas.microsoft.com/office/drawing/2014/main" val="108499159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COST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Card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board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can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scrap metal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bottle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33988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glass bin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15191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metal bin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29528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paper bin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614387"/>
                      </a:ext>
                    </a:extLst>
                  </a:tr>
                  <a:tr h="462952">
                    <a:tc>
                      <a:txBody>
                        <a:bodyPr/>
                        <a:lstStyle/>
                        <a:p>
                          <a:r>
                            <a:rPr lang="en-US" b="1" dirty="0" err="1"/>
                            <a:t>nop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8650411"/>
                      </a:ext>
                    </a:extLst>
                  </a:tr>
                  <a:tr h="4629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5" t="-660526" r="-50072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alpha val="3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50726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8849E8-40ED-4C8D-8421-2DD9A6C46B12}"/>
                  </a:ext>
                </a:extLst>
              </p:cNvPr>
              <p:cNvSpPr txBox="1"/>
              <p:nvPr/>
            </p:nvSpPr>
            <p:spPr>
              <a:xfrm>
                <a:off x="7075089" y="3810816"/>
                <a:ext cx="34400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2×0.5+4×0.25+6×0.2=3.2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8849E8-40ED-4C8D-8421-2DD9A6C46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89" y="3810816"/>
                <a:ext cx="3440044" cy="276999"/>
              </a:xfrm>
              <a:prstGeom prst="rect">
                <a:avLst/>
              </a:prstGeom>
              <a:blipFill>
                <a:blip r:embed="rId3"/>
                <a:stretch>
                  <a:fillRect l="-1241" r="-124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E2DEF1-BBEB-497C-954F-47B0196C9A8B}"/>
                  </a:ext>
                </a:extLst>
              </p:cNvPr>
              <p:cNvSpPr txBox="1"/>
              <p:nvPr/>
            </p:nvSpPr>
            <p:spPr>
              <a:xfrm>
                <a:off x="7075089" y="4464921"/>
                <a:ext cx="24638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1×0.5+2×0.05=0.6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E2DEF1-BBEB-497C-954F-47B0196C9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89" y="4464921"/>
                <a:ext cx="2463816" cy="276999"/>
              </a:xfrm>
              <a:prstGeom prst="rect">
                <a:avLst/>
              </a:prstGeom>
              <a:blipFill>
                <a:blip r:embed="rId4"/>
                <a:stretch>
                  <a:fillRect l="-1980" r="-173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9F2D74-5036-471D-83FC-774E4421837E}"/>
                  </a:ext>
                </a:extLst>
              </p:cNvPr>
              <p:cNvSpPr txBox="1"/>
              <p:nvPr/>
            </p:nvSpPr>
            <p:spPr>
              <a:xfrm>
                <a:off x="7075089" y="5085639"/>
                <a:ext cx="36965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×0.25+10×0.2+3×0.05=3.4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9F2D74-5036-471D-83FC-774E44218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89" y="5085639"/>
                <a:ext cx="3696525" cy="276999"/>
              </a:xfrm>
              <a:prstGeom prst="rect">
                <a:avLst/>
              </a:prstGeom>
              <a:blipFill>
                <a:blip r:embed="rId5"/>
                <a:stretch>
                  <a:fillRect l="-1155" r="-115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9A3CCF-D424-4DDC-8B42-52AF665F8E92}"/>
                  </a:ext>
                </a:extLst>
              </p:cNvPr>
              <p:cNvSpPr txBox="1"/>
              <p:nvPr/>
            </p:nvSpPr>
            <p:spPr>
              <a:xfrm>
                <a:off x="7075089" y="5601244"/>
                <a:ext cx="4544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1×0.5+1×0.25+1×0.2+1×0.05=1.</m:t>
                    </m:r>
                  </m:oMath>
                </a14:m>
                <a:r>
                  <a:rPr lang="en-US" dirty="0"/>
                  <a:t>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9A3CCF-D424-4DDC-8B42-52AF665F8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89" y="5601244"/>
                <a:ext cx="4544514" cy="276999"/>
              </a:xfrm>
              <a:prstGeom prst="rect">
                <a:avLst/>
              </a:prstGeom>
              <a:blipFill>
                <a:blip r:embed="rId6"/>
                <a:stretch>
                  <a:fillRect l="-1879" t="-28889" r="-8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07F4AC0-876E-4ADA-B8C9-39719D1B7906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4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 in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specific applications, these topics correspond to specific problems that robots must solve to operate effectively.  </a:t>
            </a:r>
          </a:p>
          <a:p>
            <a:pPr marL="0" indent="0">
              <a:buNone/>
            </a:pPr>
            <a:r>
              <a:rPr lang="en-US" sz="2400" dirty="0"/>
              <a:t>For example, a museum guide robot might need to solve the following problems:</a:t>
            </a:r>
          </a:p>
          <a:p>
            <a:r>
              <a:rPr lang="en-US" sz="2400" dirty="0"/>
              <a:t>State: where is the robot, and where are the humans to be guided?</a:t>
            </a:r>
          </a:p>
          <a:p>
            <a:r>
              <a:rPr lang="en-US" sz="2400" dirty="0"/>
              <a:t>Actions: move from room to room</a:t>
            </a:r>
          </a:p>
          <a:p>
            <a:r>
              <a:rPr lang="en-US" sz="2400" dirty="0"/>
              <a:t>Sensors: cameras</a:t>
            </a:r>
          </a:p>
          <a:p>
            <a:r>
              <a:rPr lang="en-US" sz="2400" dirty="0"/>
              <a:t>Perception: use computer vision to understand human intention, and to localize</a:t>
            </a:r>
          </a:p>
          <a:p>
            <a:r>
              <a:rPr lang="en-US" sz="2400" dirty="0"/>
              <a:t>Planning: what path to take in order to guide humans to their desired exhibit</a:t>
            </a:r>
          </a:p>
          <a:p>
            <a:r>
              <a:rPr lang="en-US" sz="2400" dirty="0"/>
              <a:t>Learning: which parts of the museum are crowded, and when to avoid these?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87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707F-94CE-45DF-89D5-70210608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by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B285B-BA18-4C30-9216-158CB697EA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9039"/>
                <a:ext cx="10515600" cy="47938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Earlier, we simulated our trash sorting system using a sampling algorithm.  Let’s apply those ideas here.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samples from the prior distribution on categories.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each sample for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the average cost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Compare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for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(where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r.v.</a:t>
                </a:r>
                <a:r>
                  <a:rPr lang="en-US" dirty="0"/>
                  <a:t> for cost).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B285B-BA18-4C30-9216-158CB697EA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9039"/>
                <a:ext cx="10515600" cy="4793836"/>
              </a:xfrm>
              <a:blipFill>
                <a:blip r:embed="rId2"/>
                <a:stretch>
                  <a:fillRect l="-1206" t="-2111" b="-1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5FF8B4D-0DF7-4E2A-9BDB-F649F5670150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FAA2-C02E-49C6-AA96-005F7137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</a:t>
            </a:r>
            <a:r>
              <a:rPr lang="en-US" b="1" i="1" dirty="0">
                <a:solidFill>
                  <a:srgbClr val="C00000"/>
                </a:solidFill>
              </a:rPr>
              <a:t>vs</a:t>
            </a:r>
            <a:r>
              <a:rPr lang="en-US" dirty="0"/>
              <a:t>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655BF-1B0B-47FB-870E-7CD7FA7A7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572"/>
            <a:ext cx="10515600" cy="2299114"/>
          </a:xfrm>
        </p:spPr>
        <p:txBody>
          <a:bodyPr/>
          <a:lstStyle/>
          <a:p>
            <a:r>
              <a:rPr lang="en-US" b="1" dirty="0"/>
              <a:t>Probability theory</a:t>
            </a:r>
            <a:r>
              <a:rPr lang="en-US" dirty="0"/>
              <a:t> is the study of a certain class of mathematical functions (probability distributions).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statistic</a:t>
            </a:r>
            <a:r>
              <a:rPr lang="en-US" dirty="0"/>
              <a:t> is any function of data (including the identity function), and statistics is the study of such functions.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AF588E-EB5D-4B25-BB75-3690EE3CF4D2}"/>
                  </a:ext>
                </a:extLst>
              </p:cNvPr>
              <p:cNvSpPr txBox="1"/>
              <p:nvPr/>
            </p:nvSpPr>
            <p:spPr>
              <a:xfrm>
                <a:off x="1466022" y="4204734"/>
                <a:ext cx="271080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AF588E-EB5D-4B25-BB75-3690EE3CF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022" y="4204734"/>
                <a:ext cx="2710807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B7C486-A321-4EFD-8336-CDC3EED29078}"/>
                  </a:ext>
                </a:extLst>
              </p:cNvPr>
              <p:cNvSpPr txBox="1"/>
              <p:nvPr/>
            </p:nvSpPr>
            <p:spPr>
              <a:xfrm>
                <a:off x="7285381" y="4082728"/>
                <a:ext cx="3033919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ba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B7C486-A321-4EFD-8336-CDC3EED29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381" y="4082728"/>
                <a:ext cx="3033919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C6D00E-6743-44CA-BC40-30E9A65D8344}"/>
                  </a:ext>
                </a:extLst>
              </p:cNvPr>
              <p:cNvSpPr txBox="1"/>
              <p:nvPr/>
            </p:nvSpPr>
            <p:spPr>
              <a:xfrm>
                <a:off x="1466022" y="5482129"/>
                <a:ext cx="43732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is a property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2400" b="1" i="1" dirty="0">
                    <a:solidFill>
                      <a:srgbClr val="C00000"/>
                    </a:solidFill>
                  </a:rPr>
                  <a:t>Probability Theory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C6D00E-6743-44CA-BC40-30E9A65D8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022" y="5482129"/>
                <a:ext cx="4373216" cy="830997"/>
              </a:xfrm>
              <a:prstGeom prst="rect">
                <a:avLst/>
              </a:prstGeom>
              <a:blipFill>
                <a:blip r:embed="rId4"/>
                <a:stretch>
                  <a:fillRect l="-27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5B400-37E4-42F9-881A-7C9622438FB0}"/>
                  </a:ext>
                </a:extLst>
              </p:cNvPr>
              <p:cNvSpPr txBox="1"/>
              <p:nvPr/>
            </p:nvSpPr>
            <p:spPr>
              <a:xfrm>
                <a:off x="7639462" y="5465330"/>
                <a:ext cx="3889929" cy="84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ba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is a function of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2400" b="1" i="1" dirty="0">
                    <a:solidFill>
                      <a:srgbClr val="C00000"/>
                    </a:solidFill>
                  </a:rPr>
                  <a:t>Statistics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55B400-37E4-42F9-881A-7C9622438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62" y="5465330"/>
                <a:ext cx="3889929" cy="847796"/>
              </a:xfrm>
              <a:prstGeom prst="rect">
                <a:avLst/>
              </a:prstGeom>
              <a:blipFill>
                <a:blip r:embed="rId5"/>
                <a:stretch>
                  <a:fillRect t="-3597"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D96ADC1-89F6-42D9-8CDD-1DD6DD0C883A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5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D039-FE07-42AD-BF55-7C65A2BE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0"/>
            <a:ext cx="10515600" cy="1325563"/>
          </a:xfrm>
        </p:spPr>
        <p:txBody>
          <a:bodyPr/>
          <a:lstStyle/>
          <a:p>
            <a:r>
              <a:rPr lang="en-US" dirty="0"/>
              <a:t>Probability Theory </a:t>
            </a:r>
            <a:r>
              <a:rPr lang="en-US" b="1" i="1" dirty="0">
                <a:solidFill>
                  <a:srgbClr val="C00000"/>
                </a:solidFill>
              </a:rPr>
              <a:t>and</a:t>
            </a:r>
            <a:r>
              <a:rPr lang="en-US" dirty="0"/>
              <a:t>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BDAB4-33CD-4A12-A12B-281214E9F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1075816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If it happens that certain </a:t>
            </a:r>
            <a:r>
              <a:rPr lang="en-US" sz="2400" i="1" dirty="0">
                <a:solidFill>
                  <a:srgbClr val="C00000"/>
                </a:solidFill>
              </a:rPr>
              <a:t>probability distributions </a:t>
            </a:r>
            <a:r>
              <a:rPr lang="en-US" sz="2400" i="1" dirty="0"/>
              <a:t>do a good job of describing how the world behaves, then probability theory can provide a rigorous </a:t>
            </a:r>
            <a:r>
              <a:rPr lang="en-US" sz="2400" i="1" dirty="0">
                <a:solidFill>
                  <a:srgbClr val="C00000"/>
                </a:solidFill>
              </a:rPr>
              <a:t>basis for a system of inference about data</a:t>
            </a:r>
            <a:r>
              <a:rPr lang="en-US" sz="2400" i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377675-47A5-40A3-A15A-CB924286EDC1}"/>
                  </a:ext>
                </a:extLst>
              </p:cNvPr>
              <p:cNvSpPr txBox="1"/>
              <p:nvPr/>
            </p:nvSpPr>
            <p:spPr>
              <a:xfrm>
                <a:off x="331304" y="2703043"/>
                <a:ext cx="11665226" cy="2050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u="sng" dirty="0"/>
                  <a:t>The Weak Law of Large Numbers:</a:t>
                </a:r>
                <a:endParaRPr lang="en-US" sz="2400" dirty="0"/>
              </a:p>
              <a:p>
                <a:r>
                  <a:rPr lang="en-US" sz="2400" dirty="0"/>
                  <a:t>Consider a data set drawn from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400" dirty="0"/>
                  <a:t>, with expected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denotes the average of a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, then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377675-47A5-40A3-A15A-CB924286E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4" y="2703043"/>
                <a:ext cx="11665226" cy="2050433"/>
              </a:xfrm>
              <a:prstGeom prst="rect">
                <a:avLst/>
              </a:prstGeom>
              <a:blipFill>
                <a:blip r:embed="rId2"/>
                <a:stretch>
                  <a:fillRect l="-784" t="-2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969E79D-DF6D-42D6-BB6B-C0A9D1BC48E7}"/>
              </a:ext>
            </a:extLst>
          </p:cNvPr>
          <p:cNvSpPr txBox="1"/>
          <p:nvPr/>
        </p:nvSpPr>
        <p:spPr>
          <a:xfrm>
            <a:off x="331304" y="5055141"/>
            <a:ext cx="11665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</a:rPr>
              <a:t>As the size of the data set increases, with probability one the average is arbitrarily close to the mean.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2D18B0-F985-49C0-8D6C-A689F5E49559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9E12-5BF4-4535-BEEC-27BF08B2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 and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0498E-95EF-48D9-85D0-CE3389E6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09852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connections between probability theory and statistics are often formalized by theorems that express variations on a simple concept: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i="1" dirty="0">
                <a:solidFill>
                  <a:srgbClr val="C00000"/>
                </a:solidFill>
              </a:rPr>
              <a:t>As the size of a data set becomes large, the statistics of that data set will become increasingly good approximations for various properties of the underlying probability distribution from which the data set was generated.</a:t>
            </a:r>
          </a:p>
          <a:p>
            <a:pPr marL="0" indent="0">
              <a:buNone/>
            </a:pPr>
            <a:endParaRPr lang="en-US" i="1" dirty="0">
              <a:solidFill>
                <a:srgbClr val="C00000"/>
              </a:solidFill>
            </a:endParaRPr>
          </a:p>
          <a:p>
            <a:r>
              <a:rPr lang="en-US" i="1" dirty="0"/>
              <a:t>This is one of the reasons simulation by sampling works.</a:t>
            </a:r>
          </a:p>
          <a:p>
            <a:r>
              <a:rPr lang="en-US" i="1" dirty="0"/>
              <a:t>These theorems are important for statistical inference, machine learning, and many other problems that involve data drawn from stochastic systems.</a:t>
            </a:r>
            <a:r>
              <a:rPr lang="en-US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F7F40-FAFC-428E-A29E-E1A1E785F04A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0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AE1CF-39AD-439A-94C3-E0C4B825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1480"/>
            <a:ext cx="10515600" cy="856924"/>
          </a:xfrm>
        </p:spPr>
        <p:txBody>
          <a:bodyPr/>
          <a:lstStyle/>
          <a:p>
            <a:r>
              <a:rPr lang="en-US" dirty="0"/>
              <a:t>Next Lecture: Sensing and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91520-C41C-49B2-A822-8169E5A9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040"/>
            <a:ext cx="10515600" cy="5474960"/>
          </a:xfrm>
        </p:spPr>
        <p:txBody>
          <a:bodyPr>
            <a:normAutofit/>
          </a:bodyPr>
          <a:lstStyle/>
          <a:p>
            <a:r>
              <a:rPr lang="en-US" dirty="0"/>
              <a:t>Conditional probability:</a:t>
            </a:r>
          </a:p>
          <a:p>
            <a:pPr lvl="1"/>
            <a:r>
              <a:rPr lang="en-US" dirty="0"/>
              <a:t>How do sensor observations affect our beliefs about the world? </a:t>
            </a:r>
          </a:p>
          <a:p>
            <a:pPr lvl="1"/>
            <a:r>
              <a:rPr lang="en-US" dirty="0"/>
              <a:t>A key tool for data-based inference</a:t>
            </a:r>
          </a:p>
          <a:p>
            <a:pPr lvl="1"/>
            <a:endParaRPr lang="en-US" dirty="0"/>
          </a:p>
          <a:p>
            <a:r>
              <a:rPr lang="en-US" dirty="0"/>
              <a:t>Continuous random variables:</a:t>
            </a:r>
          </a:p>
          <a:p>
            <a:pPr lvl="1"/>
            <a:r>
              <a:rPr lang="en-US" dirty="0"/>
              <a:t>Unlike our five categories of trash,  some things are best described along a continuum.</a:t>
            </a:r>
          </a:p>
          <a:p>
            <a:pPr lvl="1"/>
            <a:r>
              <a:rPr lang="en-US" dirty="0"/>
              <a:t>Things like weight, distance are described using continuous measurements.</a:t>
            </a:r>
          </a:p>
          <a:p>
            <a:pPr lvl="1"/>
            <a:r>
              <a:rPr lang="en-US" dirty="0"/>
              <a:t>Gaussian Distributions</a:t>
            </a:r>
          </a:p>
          <a:p>
            <a:pPr lvl="1"/>
            <a:endParaRPr lang="en-US" dirty="0"/>
          </a:p>
          <a:p>
            <a:r>
              <a:rPr lang="en-US" dirty="0"/>
              <a:t>Maximum likelihood inference</a:t>
            </a:r>
          </a:p>
          <a:p>
            <a:pPr lvl="1"/>
            <a:r>
              <a:rPr lang="en-US" dirty="0"/>
              <a:t>Making decisions using conditional probabilities</a:t>
            </a:r>
          </a:p>
          <a:p>
            <a:pPr lvl="1"/>
            <a:r>
              <a:rPr lang="en-US" dirty="0"/>
              <a:t>Combining information from multiple sensors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F3C4DC-E796-4A6B-82BA-9BFC3A072D61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7702-BF95-4AC7-B1F2-AE94D270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robots function in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8FD7E-9EB9-4D0E-9EE4-0D948566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they are deployed in the world, most robots use the so-called </a:t>
            </a:r>
            <a:r>
              <a:rPr lang="en-US" b="1" i="1" dirty="0">
                <a:solidFill>
                  <a:srgbClr val="C00000"/>
                </a:solidFill>
              </a:rPr>
              <a:t>Sense-Think-Act</a:t>
            </a:r>
            <a:r>
              <a:rPr lang="en-US" dirty="0"/>
              <a:t> paradigm of operation.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can be viewed as an overall control structure, in which state, actions, sensors, perception, planning, and learning play specific roles.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72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86255" y="2004581"/>
            <a:ext cx="1874520" cy="933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Real-world Environment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736927" y="3244096"/>
            <a:ext cx="1874520" cy="933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Perception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136926" y="5594466"/>
            <a:ext cx="1874520" cy="933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Localization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35584" y="5594466"/>
            <a:ext cx="1874520" cy="933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Planning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6295" y="3244096"/>
            <a:ext cx="1874520" cy="933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Motion Control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88261" y="4532335"/>
            <a:ext cx="2306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Environment model,</a:t>
            </a:r>
            <a:br>
              <a:rPr lang="en-US" sz="2000" dirty="0"/>
            </a:br>
            <a:r>
              <a:rPr lang="en-US" sz="2000" dirty="0"/>
              <a:t>Local map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8022" y="6044723"/>
            <a:ext cx="1378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Position,</a:t>
            </a:r>
            <a:br>
              <a:rPr lang="en-US" sz="2000" dirty="0"/>
            </a:br>
            <a:r>
              <a:rPr lang="en-US" sz="2000" dirty="0"/>
              <a:t>Global map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6222" y="4827021"/>
            <a:ext cx="65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Path</a:t>
            </a:r>
          </a:p>
        </p:txBody>
      </p:sp>
      <p:cxnSp>
        <p:nvCxnSpPr>
          <p:cNvPr id="11" name="Straight Arrow Connector 10"/>
          <p:cNvCxnSpPr>
            <a:stCxn id="2" idx="3"/>
            <a:endCxn id="4" idx="0"/>
          </p:cNvCxnSpPr>
          <p:nvPr/>
        </p:nvCxnSpPr>
        <p:spPr>
          <a:xfrm>
            <a:off x="4360775" y="2471579"/>
            <a:ext cx="1313412" cy="772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5" idx="0"/>
          </p:cNvCxnSpPr>
          <p:nvPr/>
        </p:nvCxnSpPr>
        <p:spPr>
          <a:xfrm flipH="1">
            <a:off x="5074186" y="4178091"/>
            <a:ext cx="600001" cy="141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1"/>
            <a:endCxn id="6" idx="3"/>
          </p:cNvCxnSpPr>
          <p:nvPr/>
        </p:nvCxnSpPr>
        <p:spPr>
          <a:xfrm flipH="1">
            <a:off x="2710104" y="6061464"/>
            <a:ext cx="14268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7" idx="2"/>
          </p:cNvCxnSpPr>
          <p:nvPr/>
        </p:nvCxnSpPr>
        <p:spPr>
          <a:xfrm flipH="1" flipV="1">
            <a:off x="1123555" y="4178091"/>
            <a:ext cx="649289" cy="141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2" idx="1"/>
          </p:cNvCxnSpPr>
          <p:nvPr/>
        </p:nvCxnSpPr>
        <p:spPr>
          <a:xfrm flipV="1">
            <a:off x="1123555" y="2471579"/>
            <a:ext cx="1362700" cy="772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5835" y="2376989"/>
            <a:ext cx="2001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Path 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92BB1-9080-4BCF-B910-20BD2068A969}"/>
              </a:ext>
            </a:extLst>
          </p:cNvPr>
          <p:cNvSpPr txBox="1"/>
          <p:nvPr/>
        </p:nvSpPr>
        <p:spPr>
          <a:xfrm>
            <a:off x="186295" y="205803"/>
            <a:ext cx="899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Example: Navigation in a Known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2B6C9E-2A31-498C-B6FA-6C7CF5DFAB99}"/>
              </a:ext>
            </a:extLst>
          </p:cNvPr>
          <p:cNvSpPr/>
          <p:nvPr/>
        </p:nvSpPr>
        <p:spPr>
          <a:xfrm rot="19875946">
            <a:off x="-78478" y="2158013"/>
            <a:ext cx="4821296" cy="183933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F60D82-399A-45A5-9881-DE86F23313D7}"/>
              </a:ext>
            </a:extLst>
          </p:cNvPr>
          <p:cNvSpPr txBox="1"/>
          <p:nvPr/>
        </p:nvSpPr>
        <p:spPr>
          <a:xfrm>
            <a:off x="2249870" y="3015380"/>
            <a:ext cx="1016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/>
              <a:t>ACT</a:t>
            </a:r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08FD7659-9C4D-44EE-B8B4-702A3B83F960}"/>
              </a:ext>
            </a:extLst>
          </p:cNvPr>
          <p:cNvSpPr/>
          <p:nvPr/>
        </p:nvSpPr>
        <p:spPr>
          <a:xfrm>
            <a:off x="295836" y="5386536"/>
            <a:ext cx="6315612" cy="1416375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34E1A9-6544-4433-9F0A-E117FD2A7F92}"/>
              </a:ext>
            </a:extLst>
          </p:cNvPr>
          <p:cNvSpPr txBox="1"/>
          <p:nvPr/>
        </p:nvSpPr>
        <p:spPr>
          <a:xfrm>
            <a:off x="2689895" y="5345208"/>
            <a:ext cx="1515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/>
              <a:t>THINK</a:t>
            </a:r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9E7D5847-DF0C-438A-B4CA-61B7106783F0}"/>
              </a:ext>
            </a:extLst>
          </p:cNvPr>
          <p:cNvSpPr/>
          <p:nvPr/>
        </p:nvSpPr>
        <p:spPr>
          <a:xfrm rot="891702">
            <a:off x="2259804" y="1982327"/>
            <a:ext cx="4606614" cy="2152468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5E135-56D7-44B1-835F-BA9BE55AD554}"/>
              </a:ext>
            </a:extLst>
          </p:cNvPr>
          <p:cNvSpPr txBox="1"/>
          <p:nvPr/>
        </p:nvSpPr>
        <p:spPr>
          <a:xfrm>
            <a:off x="4963527" y="2327622"/>
            <a:ext cx="1499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/>
              <a:t>SENSE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0353E9-B7AC-4FD0-A7BC-85A8449A4DA5}"/>
              </a:ext>
            </a:extLst>
          </p:cNvPr>
          <p:cNvCxnSpPr>
            <a:cxnSpLocks/>
          </p:cNvCxnSpPr>
          <p:nvPr/>
        </p:nvCxnSpPr>
        <p:spPr>
          <a:xfrm flipH="1" flipV="1">
            <a:off x="1836966" y="4354275"/>
            <a:ext cx="717123" cy="1021569"/>
          </a:xfrm>
          <a:prstGeom prst="straightConnector1">
            <a:avLst/>
          </a:prstGeom>
          <a:ln w="666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C17CEE-D0C9-4656-A345-041F280217A6}"/>
              </a:ext>
            </a:extLst>
          </p:cNvPr>
          <p:cNvCxnSpPr>
            <a:cxnSpLocks/>
          </p:cNvCxnSpPr>
          <p:nvPr/>
        </p:nvCxnSpPr>
        <p:spPr>
          <a:xfrm>
            <a:off x="2425454" y="4079825"/>
            <a:ext cx="1711472" cy="0"/>
          </a:xfrm>
          <a:prstGeom prst="straightConnector1">
            <a:avLst/>
          </a:prstGeom>
          <a:ln w="666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D373A9-D1E2-4420-BE7A-32A94DD04C4F}"/>
              </a:ext>
            </a:extLst>
          </p:cNvPr>
          <p:cNvCxnSpPr>
            <a:cxnSpLocks/>
          </p:cNvCxnSpPr>
          <p:nvPr/>
        </p:nvCxnSpPr>
        <p:spPr>
          <a:xfrm flipH="1">
            <a:off x="3749370" y="4188408"/>
            <a:ext cx="831542" cy="1211168"/>
          </a:xfrm>
          <a:prstGeom prst="straightConnector1">
            <a:avLst/>
          </a:prstGeom>
          <a:ln w="666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B394DD-81F9-4176-BD3D-2ACA67A2B1EB}"/>
              </a:ext>
            </a:extLst>
          </p:cNvPr>
          <p:cNvSpPr txBox="1"/>
          <p:nvPr/>
        </p:nvSpPr>
        <p:spPr>
          <a:xfrm>
            <a:off x="7036922" y="1484512"/>
            <a:ext cx="51550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In most robotics applications, the robot does not succeed to perform the task using a single episode of sense, think, 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Typically, these stages are repeated until the task is achieved:  the </a:t>
            </a:r>
            <a:r>
              <a:rPr lang="en-US" sz="2400" b="1" i="1" u="sng" dirty="0">
                <a:solidFill>
                  <a:srgbClr val="C00000"/>
                </a:solidFill>
              </a:rPr>
              <a:t>sense, think, act loop.</a:t>
            </a:r>
          </a:p>
          <a:p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21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9261B00-3E0C-40B3-9B76-3DD747A9754E}"/>
              </a:ext>
            </a:extLst>
          </p:cNvPr>
          <p:cNvSpPr txBox="1"/>
          <p:nvPr/>
        </p:nvSpPr>
        <p:spPr>
          <a:xfrm>
            <a:off x="0" y="336243"/>
            <a:ext cx="10575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Sense, Think, Act at Different Time Scales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E8EB18-F4ED-47D6-BA2B-6FADBE6B5CCF}"/>
              </a:ext>
            </a:extLst>
          </p:cNvPr>
          <p:cNvGrpSpPr/>
          <p:nvPr/>
        </p:nvGrpSpPr>
        <p:grpSpPr>
          <a:xfrm>
            <a:off x="132326" y="3227772"/>
            <a:ext cx="7631341" cy="3535287"/>
            <a:chOff x="238343" y="3068746"/>
            <a:chExt cx="7631341" cy="3535287"/>
          </a:xfrm>
        </p:grpSpPr>
        <p:sp>
          <p:nvSpPr>
            <p:cNvPr id="2" name="Rounded Rectangle 1"/>
            <p:cNvSpPr/>
            <p:nvPr/>
          </p:nvSpPr>
          <p:spPr>
            <a:xfrm>
              <a:off x="3116753" y="3068746"/>
              <a:ext cx="1874520" cy="93399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SENSE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995164" y="5670038"/>
              <a:ext cx="1874520" cy="93399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THINK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343" y="5667813"/>
              <a:ext cx="1874520" cy="93399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ACT</a:t>
              </a:r>
            </a:p>
          </p:txBody>
        </p:sp>
        <p:cxnSp>
          <p:nvCxnSpPr>
            <p:cNvPr id="11" name="Straight Arrow Connector 10"/>
            <p:cNvCxnSpPr>
              <a:stCxn id="2" idx="3"/>
              <a:endCxn id="4" idx="0"/>
            </p:cNvCxnSpPr>
            <p:nvPr/>
          </p:nvCxnSpPr>
          <p:spPr>
            <a:xfrm>
              <a:off x="4991273" y="3535744"/>
              <a:ext cx="1941151" cy="213429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4" idx="1"/>
              <a:endCxn id="7" idx="3"/>
            </p:cNvCxnSpPr>
            <p:nvPr/>
          </p:nvCxnSpPr>
          <p:spPr>
            <a:xfrm flipH="1" flipV="1">
              <a:off x="2112863" y="6134811"/>
              <a:ext cx="3882301" cy="22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0"/>
              <a:endCxn id="2" idx="1"/>
            </p:cNvCxnSpPr>
            <p:nvPr/>
          </p:nvCxnSpPr>
          <p:spPr>
            <a:xfrm flipV="1">
              <a:off x="1175603" y="3535744"/>
              <a:ext cx="1941150" cy="213206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5D2E1B-20B8-45BA-A726-EFE7DCBE0925}"/>
                </a:ext>
              </a:extLst>
            </p:cNvPr>
            <p:cNvSpPr/>
            <p:nvPr/>
          </p:nvSpPr>
          <p:spPr>
            <a:xfrm>
              <a:off x="3152295" y="4350228"/>
              <a:ext cx="1936697" cy="1338336"/>
            </a:xfrm>
            <a:custGeom>
              <a:avLst/>
              <a:gdLst>
                <a:gd name="connsiteX0" fmla="*/ 0 w 1936697"/>
                <a:gd name="connsiteY0" fmla="*/ 562211 h 1338336"/>
                <a:gd name="connsiteX1" fmla="*/ 304800 w 1936697"/>
                <a:gd name="connsiteY1" fmla="*/ 71881 h 1338336"/>
                <a:gd name="connsiteX2" fmla="*/ 1484243 w 1936697"/>
                <a:gd name="connsiteY2" fmla="*/ 18872 h 1338336"/>
                <a:gd name="connsiteX3" fmla="*/ 1868556 w 1936697"/>
                <a:gd name="connsiteY3" fmla="*/ 230907 h 1338336"/>
                <a:gd name="connsiteX4" fmla="*/ 1908313 w 1936697"/>
                <a:gd name="connsiteY4" fmla="*/ 1012785 h 1338336"/>
                <a:gd name="connsiteX5" fmla="*/ 1563756 w 1936697"/>
                <a:gd name="connsiteY5" fmla="*/ 1304333 h 1338336"/>
                <a:gd name="connsiteX6" fmla="*/ 437322 w 1936697"/>
                <a:gd name="connsiteY6" fmla="*/ 1304333 h 1338336"/>
                <a:gd name="connsiteX7" fmla="*/ 13252 w 1936697"/>
                <a:gd name="connsiteY7" fmla="*/ 1052542 h 13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6697" h="1338336">
                  <a:moveTo>
                    <a:pt x="0" y="562211"/>
                  </a:moveTo>
                  <a:cubicBezTo>
                    <a:pt x="28713" y="362324"/>
                    <a:pt x="57426" y="162437"/>
                    <a:pt x="304800" y="71881"/>
                  </a:cubicBezTo>
                  <a:cubicBezTo>
                    <a:pt x="552174" y="-18676"/>
                    <a:pt x="1223617" y="-7632"/>
                    <a:pt x="1484243" y="18872"/>
                  </a:cubicBezTo>
                  <a:cubicBezTo>
                    <a:pt x="1744869" y="45376"/>
                    <a:pt x="1797878" y="65255"/>
                    <a:pt x="1868556" y="230907"/>
                  </a:cubicBezTo>
                  <a:cubicBezTo>
                    <a:pt x="1939234" y="396559"/>
                    <a:pt x="1959113" y="833881"/>
                    <a:pt x="1908313" y="1012785"/>
                  </a:cubicBezTo>
                  <a:cubicBezTo>
                    <a:pt x="1857513" y="1191689"/>
                    <a:pt x="1808921" y="1255742"/>
                    <a:pt x="1563756" y="1304333"/>
                  </a:cubicBezTo>
                  <a:cubicBezTo>
                    <a:pt x="1318591" y="1352924"/>
                    <a:pt x="695739" y="1346298"/>
                    <a:pt x="437322" y="1304333"/>
                  </a:cubicBezTo>
                  <a:cubicBezTo>
                    <a:pt x="178905" y="1262368"/>
                    <a:pt x="96078" y="1157455"/>
                    <a:pt x="13252" y="1052542"/>
                  </a:cubicBezTo>
                </a:path>
              </a:pathLst>
            </a:custGeom>
            <a:noFill/>
            <a:ln w="825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9C22DC-7D5C-480D-92F9-20B5C833A6EC}"/>
                </a:ext>
              </a:extLst>
            </p:cNvPr>
            <p:cNvSpPr txBox="1"/>
            <p:nvPr/>
          </p:nvSpPr>
          <p:spPr>
            <a:xfrm>
              <a:off x="3529919" y="4807204"/>
              <a:ext cx="1252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Cycle time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501F20-2A1B-4D05-AC7F-E3542F7DF32E}"/>
              </a:ext>
            </a:extLst>
          </p:cNvPr>
          <p:cNvSpPr txBox="1"/>
          <p:nvPr/>
        </p:nvSpPr>
        <p:spPr>
          <a:xfrm>
            <a:off x="409032" y="1051344"/>
            <a:ext cx="6029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time to complete one cycle of this loop depends on the 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Playing chess: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Hand-eye coordination: 30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Force controlled robot: Order of </a:t>
            </a:r>
            <a:r>
              <a:rPr lang="en-US" sz="2400" dirty="0" err="1"/>
              <a:t>KHz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9ED976-E467-4CC1-AA9E-0723B844DDED}"/>
              </a:ext>
            </a:extLst>
          </p:cNvPr>
          <p:cNvSpPr txBox="1"/>
          <p:nvPr/>
        </p:nvSpPr>
        <p:spPr>
          <a:xfrm>
            <a:off x="6438771" y="1947971"/>
            <a:ext cx="5753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cycle time is very fast, we use tools from control theory, and model systems using differential equations (continuous time performance).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cycle time is very slow, we might have scene understanding and deliberative planning.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computers become faster, the boundary between these begins to blur.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41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2445" y="3640254"/>
            <a:ext cx="5319433" cy="207633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b="1" i="1" dirty="0"/>
              <a:t>A Trash Sorting Robot</a:t>
            </a:r>
            <a:br>
              <a:rPr lang="en-US" sz="4800" b="1" i="1" dirty="0"/>
            </a:br>
            <a:br>
              <a:rPr lang="en-US" sz="4800" b="1" i="1" dirty="0"/>
            </a:br>
            <a:r>
              <a:rPr lang="en-US" sz="4800" b="1" i="1" dirty="0"/>
              <a:t>Chapter 2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0954A-B323-4943-BB47-4D19058CC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4" r="6828" b="-2"/>
          <a:stretch/>
        </p:blipFill>
        <p:spPr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636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F7F4B8-6B64-4E99-B4B6-15A324BE5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0" r="9636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5FBE2-2119-493B-A13D-B51DD46D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141"/>
            <a:ext cx="5266155" cy="890030"/>
          </a:xfrm>
        </p:spPr>
        <p:txBody>
          <a:bodyPr>
            <a:normAutofit/>
          </a:bodyPr>
          <a:lstStyle/>
          <a:p>
            <a:r>
              <a:rPr lang="en-US" dirty="0"/>
              <a:t>A Trash Sorting Robot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50527F-FD83-4DE0-9818-76EB271EB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81" y="1050790"/>
            <a:ext cx="4848087" cy="580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Our first example is a trash sorting robot.</a:t>
            </a:r>
          </a:p>
          <a:p>
            <a:pPr marL="0" indent="0">
              <a:buNone/>
            </a:pPr>
            <a:r>
              <a:rPr lang="en-US" sz="2000" dirty="0"/>
              <a:t>Individual pieces of trash arrive to the robot’s work cell on a conveyor belt.</a:t>
            </a:r>
          </a:p>
          <a:p>
            <a:pPr marL="0" indent="0">
              <a:buNone/>
            </a:pPr>
            <a:r>
              <a:rPr lang="en-US" sz="2000" dirty="0"/>
              <a:t>The robot’s task is to place each piece of trash in an appropriate bin:</a:t>
            </a:r>
          </a:p>
          <a:p>
            <a:r>
              <a:rPr lang="en-US" sz="2000" dirty="0"/>
              <a:t>Glass</a:t>
            </a:r>
          </a:p>
          <a:p>
            <a:r>
              <a:rPr lang="en-US" sz="2000" dirty="0"/>
              <a:t>Mixed paper</a:t>
            </a:r>
          </a:p>
          <a:p>
            <a:r>
              <a:rPr lang="en-US" sz="2000" dirty="0"/>
              <a:t>Metal</a:t>
            </a:r>
          </a:p>
          <a:p>
            <a:r>
              <a:rPr lang="en-US" sz="2000" dirty="0" err="1"/>
              <a:t>Nop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Sensors measure various characteristics of the trash, which are used to make inferences about the object type (perception).</a:t>
            </a:r>
          </a:p>
          <a:p>
            <a:pPr marL="0" indent="0">
              <a:buNone/>
            </a:pPr>
            <a:r>
              <a:rPr lang="en-US" sz="2000" dirty="0"/>
              <a:t>We assume sensor uncertainty, but perfect execution of actions.</a:t>
            </a:r>
          </a:p>
          <a:p>
            <a:pPr marL="0" indent="0">
              <a:buNone/>
            </a:pPr>
            <a:r>
              <a:rPr lang="en-US" sz="2000" dirty="0"/>
              <a:t>Over time, sensor models can be refined using machine learning methods.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1AEC1D-40EA-4B19-B8E8-072077AE300B}"/>
              </a:ext>
            </a:extLst>
          </p:cNvPr>
          <p:cNvSpPr/>
          <p:nvPr/>
        </p:nvSpPr>
        <p:spPr>
          <a:xfrm>
            <a:off x="11978640" y="667512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64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79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5739</TotalTime>
  <Words>4071</Words>
  <Application>Microsoft Macintosh PowerPoint</Application>
  <PresentationFormat>Widescreen</PresentationFormat>
  <Paragraphs>599</Paragraphs>
  <Slides>44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Lecture 2 Recap</vt:lpstr>
      <vt:lpstr>A Taxonomy of Robotics Topics</vt:lpstr>
      <vt:lpstr>Robots in the real world</vt:lpstr>
      <vt:lpstr>How do robots function in the world</vt:lpstr>
      <vt:lpstr>PowerPoint Presentation</vt:lpstr>
      <vt:lpstr>PowerPoint Presentation</vt:lpstr>
      <vt:lpstr>A Trash Sorting Robot  Chapter 2</vt:lpstr>
      <vt:lpstr>A Trash Sorting Robot</vt:lpstr>
      <vt:lpstr>Modeling the World State</vt:lpstr>
      <vt:lpstr>Modeling Uncertainty</vt:lpstr>
      <vt:lpstr>Examples</vt:lpstr>
      <vt:lpstr>Some properties of probability distributions</vt:lpstr>
      <vt:lpstr>A handy relationship:</vt:lpstr>
      <vt:lpstr>Examples</vt:lpstr>
      <vt:lpstr>Another handy relationship:</vt:lpstr>
      <vt:lpstr>Another handy relationship:</vt:lpstr>
      <vt:lpstr>Prior Probability Distributions</vt:lpstr>
      <vt:lpstr>Borel’s law of large numbers</vt:lpstr>
      <vt:lpstr>Machine Learning</vt:lpstr>
      <vt:lpstr>Simulation by sampling</vt:lpstr>
      <vt:lpstr>Random Variables</vt:lpstr>
      <vt:lpstr>Probability Mass Functions (pmf’s)</vt:lpstr>
      <vt:lpstr>Using pmf’s</vt:lpstr>
      <vt:lpstr>Cumulative Distribution Function</vt:lpstr>
      <vt:lpstr>CDF for our trash categories</vt:lpstr>
      <vt:lpstr>Simulation by sampling</vt:lpstr>
      <vt:lpstr>Simulation by sampling</vt:lpstr>
      <vt:lpstr>Use the book!</vt:lpstr>
      <vt:lpstr>Actions</vt:lpstr>
      <vt:lpstr>Assessing Risk</vt:lpstr>
      <vt:lpstr>Assessing Risk</vt:lpstr>
      <vt:lpstr>Assessing Risk</vt:lpstr>
      <vt:lpstr>Cost as a Random Variable</vt:lpstr>
      <vt:lpstr>Computing pmf’s</vt:lpstr>
      <vt:lpstr>Expectation</vt:lpstr>
      <vt:lpstr>Expectation</vt:lpstr>
      <vt:lpstr>Examples</vt:lpstr>
      <vt:lpstr>Trash Sorting…</vt:lpstr>
      <vt:lpstr>Simulation by sampling</vt:lpstr>
      <vt:lpstr>Probability vs Statistics</vt:lpstr>
      <vt:lpstr>Probability Theory and Statistics</vt:lpstr>
      <vt:lpstr>Probability Theory and Statistics</vt:lpstr>
      <vt:lpstr>Next Lecture: Sensing and Perception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Chernova, Sonia H</dc:creator>
  <cp:lastModifiedBy>Dellaert, Frank</cp:lastModifiedBy>
  <cp:revision>175</cp:revision>
  <dcterms:created xsi:type="dcterms:W3CDTF">2018-01-04T13:59:16Z</dcterms:created>
  <dcterms:modified xsi:type="dcterms:W3CDTF">2022-08-30T19:22:41Z</dcterms:modified>
</cp:coreProperties>
</file>